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notesSlides/notesSlide22.xml" ContentType="application/vnd.openxmlformats-officedocument.presentationml.notesSlide+xml"/>
  <Override PartName="/ppt/charts/chart20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9" r:id="rId1"/>
    <p:sldMasterId id="2147483775" r:id="rId2"/>
    <p:sldMasterId id="2147483797" r:id="rId3"/>
    <p:sldMasterId id="2147483804" r:id="rId4"/>
  </p:sldMasterIdLst>
  <p:notesMasterIdLst>
    <p:notesMasterId r:id="rId42"/>
  </p:notesMasterIdLst>
  <p:handoutMasterIdLst>
    <p:handoutMasterId r:id="rId43"/>
  </p:handoutMasterIdLst>
  <p:sldIdLst>
    <p:sldId id="550" r:id="rId5"/>
    <p:sldId id="721" r:id="rId6"/>
    <p:sldId id="724" r:id="rId7"/>
    <p:sldId id="722" r:id="rId8"/>
    <p:sldId id="609" r:id="rId9"/>
    <p:sldId id="1437" r:id="rId10"/>
    <p:sldId id="1442" r:id="rId11"/>
    <p:sldId id="1443" r:id="rId12"/>
    <p:sldId id="608" r:id="rId13"/>
    <p:sldId id="1432" r:id="rId14"/>
    <p:sldId id="1434" r:id="rId15"/>
    <p:sldId id="1435" r:id="rId16"/>
    <p:sldId id="1433" r:id="rId17"/>
    <p:sldId id="1441" r:id="rId18"/>
    <p:sldId id="1431" r:id="rId19"/>
    <p:sldId id="1436" r:id="rId20"/>
    <p:sldId id="631" r:id="rId21"/>
    <p:sldId id="568" r:id="rId22"/>
    <p:sldId id="776" r:id="rId23"/>
    <p:sldId id="1427" r:id="rId24"/>
    <p:sldId id="585" r:id="rId25"/>
    <p:sldId id="576" r:id="rId26"/>
    <p:sldId id="578" r:id="rId27"/>
    <p:sldId id="1444" r:id="rId28"/>
    <p:sldId id="3341" r:id="rId29"/>
    <p:sldId id="3373" r:id="rId30"/>
    <p:sldId id="3364" r:id="rId31"/>
    <p:sldId id="3374" r:id="rId32"/>
    <p:sldId id="3367" r:id="rId33"/>
    <p:sldId id="3375" r:id="rId34"/>
    <p:sldId id="3369" r:id="rId35"/>
    <p:sldId id="3370" r:id="rId36"/>
    <p:sldId id="3378" r:id="rId37"/>
    <p:sldId id="3384" r:id="rId38"/>
    <p:sldId id="3371" r:id="rId39"/>
    <p:sldId id="3379" r:id="rId40"/>
    <p:sldId id="530" r:id="rId41"/>
  </p:sldIdLst>
  <p:sldSz cx="9144000" cy="5143500" type="screen16x9"/>
  <p:notesSz cx="6819900" cy="99187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ITC Lubalin Graph Std" panose="020B0604020202020204" charset="0"/>
      <p:bold r:id="rId51"/>
    </p:embeddedFont>
    <p:embeddedFont>
      <p:font typeface="Lato Light" panose="020F0502020204030203" pitchFamily="34" charset="0"/>
      <p:regular r:id="rId52"/>
      <p: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3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el Dumas" initials="CD" lastIdx="1" clrIdx="0">
    <p:extLst>
      <p:ext uri="{19B8F6BF-5375-455C-9EA6-DF929625EA0E}">
        <p15:presenceInfo xmlns:p15="http://schemas.microsoft.com/office/powerpoint/2012/main" userId="S-1-5-21-220523388-1957994488-725345543-29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2E4"/>
    <a:srgbClr val="003665"/>
    <a:srgbClr val="61BDE0"/>
    <a:srgbClr val="D8EFF8"/>
    <a:srgbClr val="1F497D"/>
    <a:srgbClr val="14B2EC"/>
    <a:srgbClr val="00AEEF"/>
    <a:srgbClr val="083060"/>
    <a:srgbClr val="00213F"/>
    <a:srgbClr val="92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7" autoAdjust="0"/>
    <p:restoredTop sz="78963" autoAdjust="0"/>
  </p:normalViewPr>
  <p:slideViewPr>
    <p:cSldViewPr>
      <p:cViewPr varScale="1">
        <p:scale>
          <a:sx n="62" d="100"/>
          <a:sy n="62" d="100"/>
        </p:scale>
        <p:origin x="28" y="44"/>
      </p:cViewPr>
      <p:guideLst>
        <p:guide orient="horz" pos="29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46" y="-102"/>
      </p:cViewPr>
      <p:guideLst>
        <p:guide orient="horz" pos="3125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3-4952-AB2A-9CFEAB908DFD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3-4952-AB2A-9CFEAB908D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71.290000000000006</c:v>
                </c:pt>
                <c:pt idx="1">
                  <c:v>28.71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3-4952-AB2A-9CFEAB908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7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17813292079904"/>
          <c:y val="7.4080557842061676E-2"/>
          <c:w val="0.66057236655562535"/>
          <c:h val="0.906805392728148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24B2E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93F-4F76-9B60-465943B1A2D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4BB-4C10-8BDE-2F072AB08EF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BB-4C10-8BDE-2F072AB08EF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E54-458B-BF83-ABB85D4EFF7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E54-458B-BF83-ABB85D4EFF7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E54-458B-BF83-ABB85D4EFF7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E54-458B-BF83-ABB85D4EFF7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E54-458B-BF83-ABB85D4EFF7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E54-458B-BF83-ABB85D4EFF7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E54-458B-BF83-ABB85D4EFF71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E54-458B-BF83-ABB85D4EFF71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0">
                      <a:solidFill>
                        <a:srgbClr val="24B2E4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CE54-458B-BF83-ABB85D4EF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24B2E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Supérieur au rendement des investissements classiques</c:v>
                </c:pt>
                <c:pt idx="1">
                  <c:v>Similaire</c:v>
                </c:pt>
                <c:pt idx="2">
                  <c:v>Inférieur au rendement des investissements classiques</c:v>
                </c:pt>
                <c:pt idx="3">
                  <c:v>Je ne sais pas</c:v>
                </c:pt>
              </c:strCache>
            </c:strRef>
          </c:cat>
          <c:val>
            <c:numRef>
              <c:f>Sheet1!$B$2:$B$5</c:f>
              <c:numCache>
                <c:formatCode>0\%</c:formatCode>
                <c:ptCount val="4"/>
                <c:pt idx="0">
                  <c:v>9.5399999999999991</c:v>
                </c:pt>
                <c:pt idx="1">
                  <c:v>25.77</c:v>
                </c:pt>
                <c:pt idx="2">
                  <c:v>23.12</c:v>
                </c:pt>
                <c:pt idx="3">
                  <c:v>41.58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E54-458B-BF83-ABB85D4EFF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0C5A-4D7E-AF3A-8A2CD6FD499E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>
                      <a:solidFill>
                        <a:schemeClr val="bg1">
                          <a:lumMod val="7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C5A-4D7E-AF3A-8A2CD6FD4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Supérieur au rendement des investissements classiques</c:v>
                </c:pt>
                <c:pt idx="1">
                  <c:v>Similaire</c:v>
                </c:pt>
                <c:pt idx="2">
                  <c:v>Inférieur au rendement des investissements classiques</c:v>
                </c:pt>
                <c:pt idx="3">
                  <c:v>Je ne sais pas</c:v>
                </c:pt>
              </c:strCache>
            </c:strRef>
          </c:cat>
          <c:val>
            <c:numRef>
              <c:f>Sheet1!$C$2:$C$5</c:f>
              <c:numCache>
                <c:formatCode>0\%</c:formatCode>
                <c:ptCount val="4"/>
                <c:pt idx="0">
                  <c:v>9.5399999999999991</c:v>
                </c:pt>
                <c:pt idx="1">
                  <c:v>27</c:v>
                </c:pt>
                <c:pt idx="2">
                  <c:v>20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C5A-4D7E-AF3A-8A2CD6FD49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2756800556383495E-3"/>
          <c:y val="0.78078014166238885"/>
          <c:w val="8.0174993875544207E-2"/>
          <c:h val="0.186308572072308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48009435885488"/>
          <c:y val="5.2013908601071593E-2"/>
          <c:w val="0.31514655163372668"/>
          <c:h val="0.911976462367417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14B2EC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38-4669-A88C-B6A50A4C57F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38-4669-A88C-B6A50A4C57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38-4669-A88C-B6A50A4C57F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38-4669-A88C-B6A50A4C57F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38-4669-A88C-B6A50A4C57F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38-4669-A88C-B6A50A4C57F3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38-4669-A88C-B6A50A4C57F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38-4669-A88C-B6A50A4C57F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38-4669-A88C-B6A50A4C57F3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238-4669-A88C-B6A50A4C57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Très peu informé(e)</c:v>
                </c:pt>
                <c:pt idx="1">
                  <c:v>Peu informé(e)</c:v>
                </c:pt>
                <c:pt idx="2">
                  <c:v>Moyennement informé(e)</c:v>
                </c:pt>
                <c:pt idx="3">
                  <c:v>Assez bien informe(e)</c:v>
                </c:pt>
                <c:pt idx="4">
                  <c:v>Très bien informé (e)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27.11</c:v>
                </c:pt>
                <c:pt idx="1">
                  <c:v>26.96</c:v>
                </c:pt>
                <c:pt idx="2">
                  <c:v>30.43</c:v>
                </c:pt>
                <c:pt idx="3">
                  <c:v>12.84</c:v>
                </c:pt>
                <c:pt idx="4">
                  <c:v>2.66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238-4669-A88C-B6A50A4C57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b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336555353717637"/>
          <c:y val="6.6573006819285213E-2"/>
          <c:w val="0.46623219850307251"/>
          <c:h val="0.816835342908055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AEEF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C676-4F1C-A149-1A1F10ECE6A9}"/>
              </c:ext>
            </c:extLst>
          </c:dPt>
          <c:dPt>
            <c:idx val="1"/>
            <c:invertIfNegative val="0"/>
            <c:bubble3D val="0"/>
            <c:spPr>
              <a:solidFill>
                <a:srgbClr val="14B2EC"/>
              </a:solidFill>
            </c:spPr>
            <c:extLst>
              <c:ext xmlns:c16="http://schemas.microsoft.com/office/drawing/2014/chart" uri="{C3380CC4-5D6E-409C-BE32-E72D297353CC}">
                <c16:uniqueId val="{00000008-C676-4F1C-A149-1A1F10ECE6A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5945-487C-A27A-62F324843F8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945-487C-A27A-62F324843F8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945-487C-A27A-62F324843F8D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945-487C-A27A-62F324843F8D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945-487C-A27A-62F324843F8D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5945-487C-A27A-62F324843F8D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945-487C-A27A-62F324843F8D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0">
                      <a:solidFill>
                        <a:schemeClr val="bg1">
                          <a:lumMod val="6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945-487C-A27A-62F324843F8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0">
                      <a:solidFill>
                        <a:srgbClr val="24B2E4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945-487C-A27A-62F324843F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24B2E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Un investissement qui encourage notamment la dimension environnementale</c:v>
                </c:pt>
                <c:pt idx="1">
                  <c:v>Un investissement qui encourage notamment la dimension sociale</c:v>
                </c:pt>
                <c:pt idx="2">
                  <c:v>Un investissement qui encourage notamment la dimension économique</c:v>
                </c:pt>
                <c:pt idx="3">
                  <c:v>Je ne sais pas</c:v>
                </c:pt>
              </c:strCache>
            </c:strRef>
          </c:cat>
          <c:val>
            <c:numRef>
              <c:f>Sheet1!$B$2:$B$5</c:f>
              <c:numCache>
                <c:formatCode>0\%</c:formatCode>
                <c:ptCount val="4"/>
                <c:pt idx="0">
                  <c:v>48.27</c:v>
                </c:pt>
                <c:pt idx="1">
                  <c:v>38.799999999999997</c:v>
                </c:pt>
                <c:pt idx="2">
                  <c:v>22.45</c:v>
                </c:pt>
                <c:pt idx="3">
                  <c:v>27.44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45-487C-A27A-62F324843F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E-8445-44FA-A10A-CD2A95B599E4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>
                          <a:lumMod val="85000"/>
                        </a:schemeClr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8445-44FA-A10A-CD2A95B59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2">
                        <a:lumMod val="40000"/>
                        <a:lumOff val="6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Un investissement qui encourage notamment la dimension environnementale</c:v>
                </c:pt>
                <c:pt idx="1">
                  <c:v>Un investissement qui encourage notamment la dimension sociale</c:v>
                </c:pt>
                <c:pt idx="2">
                  <c:v>Un investissement qui encourage notamment la dimension économique</c:v>
                </c:pt>
                <c:pt idx="3">
                  <c:v>Je ne sais pas</c:v>
                </c:pt>
              </c:strCache>
            </c:strRef>
          </c:cat>
          <c:val>
            <c:numRef>
              <c:f>Sheet1!$C$2:$C$5</c:f>
              <c:numCache>
                <c:formatCode>0\%</c:formatCode>
                <c:ptCount val="4"/>
                <c:pt idx="0">
                  <c:v>55</c:v>
                </c:pt>
                <c:pt idx="1">
                  <c:v>27</c:v>
                </c:pt>
                <c:pt idx="2">
                  <c:v>22.45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445-44FA-A10A-CD2A95B599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37847612433838"/>
          <c:y val="0.84069076385632668"/>
          <c:w val="9.8312481254285849E-2"/>
          <c:h val="0.1506600456091566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48009435885488"/>
          <c:y val="5.2013908601071593E-2"/>
          <c:w val="0.46623219850307251"/>
          <c:h val="0.911976462367417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14B2EC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38-4669-A88C-B6A50A4C57F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38-4669-A88C-B6A50A4C57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38-4669-A88C-B6A50A4C57F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38-4669-A88C-B6A50A4C57F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38-4669-A88C-B6A50A4C57F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38-4669-A88C-B6A50A4C57F3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38-4669-A88C-B6A50A4C57F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38-4669-A88C-B6A50A4C57F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38-4669-A88C-B6A50A4C57F3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238-4669-A88C-B6A50A4C57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La lutte contre le réchauffement climatique </c:v>
                </c:pt>
                <c:pt idx="1">
                  <c:v>Energie propre et d’un coût abordable</c:v>
                </c:pt>
                <c:pt idx="2">
                  <c:v>Une eau propre et accessible pour tous</c:v>
                </c:pt>
                <c:pt idx="3">
                  <c:v>La déforestation et la désertification posent des défis majeurs au développement durable</c:v>
                </c:pt>
                <c:pt idx="4">
                  <c:v>La gestion prudente de nos océans et mers est vitale pour un avenir durable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51.01</c:v>
                </c:pt>
                <c:pt idx="1">
                  <c:v>46.04</c:v>
                </c:pt>
                <c:pt idx="2">
                  <c:v>42.95</c:v>
                </c:pt>
                <c:pt idx="3">
                  <c:v>36.56</c:v>
                </c:pt>
                <c:pt idx="4">
                  <c:v>36.32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238-4669-A88C-B6A50A4C57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9747852090508475"/>
          <c:h val="0.801675015511849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3-4952-AB2A-9CFEAB908DFD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3-4952-AB2A-9CFEAB908D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3-4952-AB2A-9CFEAB908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14B2EC"/>
            </a:solidFill>
          </c:spPr>
          <c:dPt>
            <c:idx val="0"/>
            <c:bubble3D val="0"/>
            <c:spPr>
              <a:solidFill>
                <a:srgbClr val="14B2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E0-4DE2-9186-9DD8A76D42B4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E0-4DE2-9186-9DD8A76D42B4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E0-4DE2-9186-9DD8A76D42B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E0-4DE2-9186-9DD8A76D4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71.680000000000007</c:v>
                </c:pt>
                <c:pt idx="1">
                  <c:v>28.32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E0-4DE2-9186-9DD8A76D4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4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56693780311467"/>
          <c:y val="8.6274001112843848E-2"/>
          <c:w val="0.66057236655562535"/>
          <c:h val="0.906805392728148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D93F-4F76-9B60-465943B1A2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4BB-4C10-8BDE-2F072AB08EF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54BB-4C10-8BDE-2F072AB08E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CE54-458B-BF83-ABB85D4EFF7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E54-458B-BF83-ABB85D4EFF7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E54-458B-BF83-ABB85D4EFF7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E54-458B-BF83-ABB85D4EFF7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E54-458B-BF83-ABB85D4EFF7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E54-458B-BF83-ABB85D4EFF7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E54-458B-BF83-ABB85D4EFF7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accent3">
                          <a:lumMod val="7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93F-4F76-9B60-465943B1A2D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accent6">
                          <a:lumMod val="7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4BB-4C10-8BDE-2F072AB08EF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BB-4C10-8BDE-2F072AB08EF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1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CE54-458B-BF83-ABB85D4EF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J’ai épargné davantage</c:v>
                </c:pt>
                <c:pt idx="1">
                  <c:v>J’ai épargné moins</c:v>
                </c:pt>
                <c:pt idx="2">
                  <c:v>Je n'ai pas modifié mon comportement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31.9</c:v>
                </c:pt>
                <c:pt idx="1">
                  <c:v>20.09</c:v>
                </c:pt>
                <c:pt idx="2">
                  <c:v>48.01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E54-458B-BF83-ABB85D4EFF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63875790187819E-2"/>
          <c:y val="7.9150326167602938E-2"/>
          <c:w val="0.5000158637989619"/>
          <c:h val="0.8824903723546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 (n=843)</c:v>
                </c:pt>
              </c:strCache>
            </c:strRef>
          </c:tx>
          <c:spPr>
            <a:solidFill>
              <a:schemeClr val="accent1">
                <a:shade val="4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Plus de 200€</c:v>
                </c:pt>
                <c:pt idx="1">
                  <c:v>Entre 100€ et 200€</c:v>
                </c:pt>
                <c:pt idx="2">
                  <c:v>Entre 50€ et 99€</c:v>
                </c:pt>
                <c:pt idx="3">
                  <c:v>Moins de 50€</c:v>
                </c:pt>
              </c:strCache>
            </c:strRef>
          </c:cat>
          <c:val>
            <c:numRef>
              <c:f>Sheet1!$B$2:$B$5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E30C-4544-BF26-F5BEC65EFA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 (n=856)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Plus de 200€</c:v>
                </c:pt>
                <c:pt idx="1">
                  <c:v>Entre 100€ et 200€</c:v>
                </c:pt>
                <c:pt idx="2">
                  <c:v>Entre 50€ et 99€</c:v>
                </c:pt>
                <c:pt idx="3">
                  <c:v>Moins de 50€</c:v>
                </c:pt>
              </c:strCache>
            </c:strRef>
          </c:cat>
          <c:val>
            <c:numRef>
              <c:f>Sheet1!$C$2:$C$5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E30C-4544-BF26-F5BEC65EFA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 (n=694)</c:v>
                </c:pt>
              </c:strCache>
            </c:strRef>
          </c:tx>
          <c:spPr>
            <a:solidFill>
              <a:schemeClr val="accent1">
                <a:shade val="8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Plus de 200€</c:v>
                </c:pt>
                <c:pt idx="1">
                  <c:v>Entre 100€ et 200€</c:v>
                </c:pt>
                <c:pt idx="2">
                  <c:v>Entre 50€ et 99€</c:v>
                </c:pt>
                <c:pt idx="3">
                  <c:v>Moins de 50€</c:v>
                </c:pt>
              </c:strCache>
            </c:strRef>
          </c:cat>
          <c:val>
            <c:numRef>
              <c:f>Sheet1!$D$2:$D$5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E30C-4544-BF26-F5BEC65EFA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366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3665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Plus de 200€</c:v>
                </c:pt>
                <c:pt idx="1">
                  <c:v>Entre 100€ et 200€</c:v>
                </c:pt>
                <c:pt idx="2">
                  <c:v>Entre 50€ et 99€</c:v>
                </c:pt>
                <c:pt idx="3">
                  <c:v>Moins de 50€</c:v>
                </c:pt>
              </c:strCache>
            </c:strRef>
          </c:cat>
          <c:val>
            <c:numRef>
              <c:f>Sheet1!$G$2:$G$5</c:f>
              <c:numCache>
                <c:formatCode>_(* #,##0.00_);_(* \(#,##0.00\);_(* "-"??_);_(@_)</c:formatCode>
                <c:ptCount val="4"/>
                <c:pt idx="0">
                  <c:v>45</c:v>
                </c:pt>
                <c:pt idx="1">
                  <c:v>28</c:v>
                </c:pt>
                <c:pt idx="2">
                  <c:v>20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0C-4544-BF26-F5BEC65EFA9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24B2E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4B2E4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Plus de 200€</c:v>
                </c:pt>
                <c:pt idx="1">
                  <c:v>Entre 100€ et 200€</c:v>
                </c:pt>
                <c:pt idx="2">
                  <c:v>Entre 50€ et 99€</c:v>
                </c:pt>
                <c:pt idx="3">
                  <c:v>Moins de 50€</c:v>
                </c:pt>
              </c:strCache>
            </c:strRef>
          </c:cat>
          <c:val>
            <c:numRef>
              <c:f>Sheet1!$H$2:$H$5</c:f>
              <c:numCache>
                <c:formatCode>_(* #,##0.00_);_(* \(#,##0.00\);_(* "-"??_);_(@_)</c:formatCode>
                <c:ptCount val="4"/>
                <c:pt idx="0">
                  <c:v>40.99</c:v>
                </c:pt>
                <c:pt idx="1">
                  <c:v>20.25</c:v>
                </c:pt>
                <c:pt idx="2">
                  <c:v>22.49</c:v>
                </c:pt>
                <c:pt idx="3">
                  <c:v>16.27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0C-4544-BF26-F5BEC65EF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8294592"/>
        <c:axId val="368224632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2018</c:v>
                      </c:pt>
                    </c:strCache>
                  </c:strRef>
                </c:tx>
                <c:spPr>
                  <a:solidFill>
                    <a:srgbClr val="083060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0\%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rgbClr val="00366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Plus de 200€</c:v>
                      </c:pt>
                      <c:pt idx="1">
                        <c:v>Entre 100€ et 200€</c:v>
                      </c:pt>
                      <c:pt idx="2">
                        <c:v>Entre 50€ et 99€</c:v>
                      </c:pt>
                      <c:pt idx="3">
                        <c:v>Moins de 50€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Sheet1!$E$2:$E$5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40</c:v>
                      </c:pt>
                      <c:pt idx="1">
                        <c:v>24</c:v>
                      </c:pt>
                      <c:pt idx="2">
                        <c:v>23.5</c:v>
                      </c:pt>
                      <c:pt idx="3">
                        <c:v>13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30C-4544-BF26-F5BEC65EFA9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solidFill>
                    <a:srgbClr val="B5E0F1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0\%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rgbClr val="61BDE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Plus de 200€</c:v>
                      </c:pt>
                      <c:pt idx="1">
                        <c:v>Entre 100€ et 200€</c:v>
                      </c:pt>
                      <c:pt idx="2">
                        <c:v>Entre 50€ et 99€</c:v>
                      </c:pt>
                      <c:pt idx="3">
                        <c:v>Moins de 50€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37</c:v>
                      </c:pt>
                      <c:pt idx="1">
                        <c:v>24</c:v>
                      </c:pt>
                      <c:pt idx="2">
                        <c:v>24</c:v>
                      </c:pt>
                      <c:pt idx="3">
                        <c:v>15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30C-4544-BF26-F5BEC65EFA9A}"/>
                  </c:ext>
                </c:extLst>
              </c15:ser>
            </c15:filteredBarSeries>
          </c:ext>
        </c:extLst>
      </c:barChart>
      <c:catAx>
        <c:axId val="368294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8224632"/>
        <c:crosses val="autoZero"/>
        <c:auto val="1"/>
        <c:lblAlgn val="ctr"/>
        <c:lblOffset val="100"/>
        <c:noMultiLvlLbl val="0"/>
      </c:catAx>
      <c:valAx>
        <c:axId val="368224632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36829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926817861261088"/>
          <c:y val="0.5219304753920917"/>
          <c:w val="0.2297076410967408"/>
          <c:h val="9.3040151858239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23567260933523"/>
          <c:y val="0.1139321742348177"/>
          <c:w val="0.56751776576364343"/>
          <c:h val="0.882815909051615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6D-414C-A782-5A3D3E7BE00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86D-414C-A782-5A3D3E7BE00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86D-414C-A782-5A3D3E7BE00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86D-414C-A782-5A3D3E7BE00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86D-414C-A782-5A3D3E7BE00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86D-414C-A782-5A3D3E7BE00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86D-414C-A782-5A3D3E7BE004}"/>
              </c:ext>
            </c:extLst>
          </c:dPt>
          <c:dLbls>
            <c:dLbl>
              <c:idx val="8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0">
                      <a:solidFill>
                        <a:srgbClr val="14B2EC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486D-414C-A782-5A3D3E7BE004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14B2EC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Moins d’un an</c:v>
                </c:pt>
                <c:pt idx="1">
                  <c:v>Entre 1 et 5 ans</c:v>
                </c:pt>
                <c:pt idx="2">
                  <c:v>Entre 5 et 10 ans</c:v>
                </c:pt>
                <c:pt idx="3">
                  <c:v>Entre 10 et 15 ans</c:v>
                </c:pt>
                <c:pt idx="4">
                  <c:v>Entre 15 et 20 ans</c:v>
                </c:pt>
                <c:pt idx="5">
                  <c:v>Plus de 20 ans</c:v>
                </c:pt>
                <c:pt idx="6">
                  <c:v>Pas de durée précise</c:v>
                </c:pt>
              </c:strCache>
            </c:strRef>
          </c:cat>
          <c:val>
            <c:numRef>
              <c:f>Sheet1!$B$2:$B$8</c:f>
              <c:numCache>
                <c:formatCode>_-* #,##0_-;\-* #,##0_-;_-* "-"??_-;_-@_-</c:formatCode>
                <c:ptCount val="7"/>
                <c:pt idx="0">
                  <c:v>8.89</c:v>
                </c:pt>
                <c:pt idx="1">
                  <c:v>21.42</c:v>
                </c:pt>
                <c:pt idx="2">
                  <c:v>14.96</c:v>
                </c:pt>
                <c:pt idx="3">
                  <c:v>6.39</c:v>
                </c:pt>
                <c:pt idx="4">
                  <c:v>2.14</c:v>
                </c:pt>
                <c:pt idx="5">
                  <c:v>1.93</c:v>
                </c:pt>
                <c:pt idx="6">
                  <c:v>44.28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6D-414C-A782-5A3D3E7BE0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3665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Moins d’un an</c:v>
                </c:pt>
                <c:pt idx="1">
                  <c:v>Entre 1 et 5 ans</c:v>
                </c:pt>
                <c:pt idx="2">
                  <c:v>Entre 5 et 10 ans</c:v>
                </c:pt>
                <c:pt idx="3">
                  <c:v>Entre 10 et 15 ans</c:v>
                </c:pt>
                <c:pt idx="4">
                  <c:v>Entre 15 et 20 ans</c:v>
                </c:pt>
                <c:pt idx="5">
                  <c:v>Plus de 20 ans</c:v>
                </c:pt>
                <c:pt idx="6">
                  <c:v>Pas de durée précise</c:v>
                </c:pt>
              </c:strCache>
            </c:strRef>
          </c:cat>
          <c:val>
            <c:numRef>
              <c:f>Sheet1!$C$2:$C$8</c:f>
              <c:numCache>
                <c:formatCode>_ * #,##0_ ;_ * \-#,##0_ ;_ * "-"??_ ;_ @_ </c:formatCode>
                <c:ptCount val="7"/>
                <c:pt idx="0">
                  <c:v>7.55</c:v>
                </c:pt>
                <c:pt idx="1">
                  <c:v>20.149999999999999</c:v>
                </c:pt>
                <c:pt idx="2">
                  <c:v>12.76</c:v>
                </c:pt>
                <c:pt idx="3">
                  <c:v>4.72</c:v>
                </c:pt>
                <c:pt idx="4">
                  <c:v>1.51</c:v>
                </c:pt>
                <c:pt idx="5">
                  <c:v>2.89</c:v>
                </c:pt>
                <c:pt idx="6">
                  <c:v>50.42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86D-414C-A782-5A3D3E7BE0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Moins d’un an</c:v>
                </c:pt>
                <c:pt idx="1">
                  <c:v>Entre 1 et 5 ans</c:v>
                </c:pt>
                <c:pt idx="2">
                  <c:v>Entre 5 et 10 ans</c:v>
                </c:pt>
                <c:pt idx="3">
                  <c:v>Entre 10 et 15 ans</c:v>
                </c:pt>
                <c:pt idx="4">
                  <c:v>Entre 15 et 20 ans</c:v>
                </c:pt>
                <c:pt idx="5">
                  <c:v>Plus de 20 ans</c:v>
                </c:pt>
                <c:pt idx="6">
                  <c:v>Pas de durée précise</c:v>
                </c:pt>
              </c:strCache>
            </c:strRef>
          </c:cat>
          <c:val>
            <c:numRef>
              <c:f>Sheet1!$D$2:$D$8</c:f>
            </c:numRef>
          </c:val>
          <c:extLst>
            <c:ext xmlns:c16="http://schemas.microsoft.com/office/drawing/2014/chart" uri="{C3380CC4-5D6E-409C-BE32-E72D297353CC}">
              <c16:uniqueId val="{00000008-5180-4B45-BE99-A1DF3C4BF43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Moins d’un an</c:v>
                </c:pt>
                <c:pt idx="1">
                  <c:v>Entre 1 et 5 ans</c:v>
                </c:pt>
                <c:pt idx="2">
                  <c:v>Entre 5 et 10 ans</c:v>
                </c:pt>
                <c:pt idx="3">
                  <c:v>Entre 10 et 15 ans</c:v>
                </c:pt>
                <c:pt idx="4">
                  <c:v>Entre 15 et 20 ans</c:v>
                </c:pt>
                <c:pt idx="5">
                  <c:v>Plus de 20 ans</c:v>
                </c:pt>
                <c:pt idx="6">
                  <c:v>Pas de durée précise</c:v>
                </c:pt>
              </c:strCache>
            </c:strRef>
          </c:cat>
          <c:val>
            <c:numRef>
              <c:f>Sheet1!$E$2:$E$8</c:f>
            </c:numRef>
          </c:val>
          <c:extLst>
            <c:ext xmlns:c16="http://schemas.microsoft.com/office/drawing/2014/chart" uri="{C3380CC4-5D6E-409C-BE32-E72D297353CC}">
              <c16:uniqueId val="{00000009-5180-4B45-BE99-A1DF3C4BF4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_-* #,##0_-;\-* #,##0_-;_-* &quot;-&quot;??_-;_-@_-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83159170952986894"/>
          <c:y val="0.70101282183964941"/>
          <c:w val="0.16840829047013106"/>
          <c:h val="0.14086165507248985"/>
        </c:manualLayout>
      </c:layout>
      <c:overlay val="0"/>
      <c:txPr>
        <a:bodyPr/>
        <a:lstStyle/>
        <a:p>
          <a:pPr>
            <a:defRPr sz="1200">
              <a:latin typeface="Verdana" panose="020B0604030504040204" pitchFamily="34" charset="0"/>
              <a:ea typeface="Verdan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73539753949694"/>
          <c:y val="8.6274001112843848E-2"/>
          <c:w val="0.48110668426399744"/>
          <c:h val="0.873784090955052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E54-458B-BF83-ABB85D4EFF7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E54-458B-BF83-ABB85D4EFF7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E54-458B-BF83-ABB85D4EFF7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E54-458B-BF83-ABB85D4EFF7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E54-458B-BF83-ABB85D4EFF7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E54-458B-BF83-ABB85D4EFF7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E54-458B-BF83-ABB85D4EFF71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0">
                      <a:solidFill>
                        <a:srgbClr val="14B2EC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CE54-458B-BF83-ABB85D4EF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14B2EC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Compte d'épargne</c:v>
                </c:pt>
                <c:pt idx="1">
                  <c:v>Epargne-pension</c:v>
                </c:pt>
                <c:pt idx="2">
                  <c:v>Investissements</c:v>
                </c:pt>
                <c:pt idx="3">
                  <c:v>Assurance-placement</c:v>
                </c:pt>
                <c:pt idx="4">
                  <c:v>Placements alternatifs</c:v>
                </c:pt>
                <c:pt idx="5">
                  <c:v>Autre</c:v>
                </c:pt>
              </c:strCache>
            </c:strRef>
          </c:cat>
          <c:val>
            <c:numRef>
              <c:f>Sheet1!$B$2:$B$7</c:f>
              <c:numCache>
                <c:formatCode>0\%</c:formatCode>
                <c:ptCount val="6"/>
                <c:pt idx="0">
                  <c:v>86.15</c:v>
                </c:pt>
                <c:pt idx="1">
                  <c:v>43.76</c:v>
                </c:pt>
                <c:pt idx="2">
                  <c:v>31.62</c:v>
                </c:pt>
                <c:pt idx="3">
                  <c:v>15.76</c:v>
                </c:pt>
                <c:pt idx="4">
                  <c:v>5.5</c:v>
                </c:pt>
                <c:pt idx="5">
                  <c:v>3.35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E54-458B-BF83-ABB85D4EFF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3665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Compte d'épargne</c:v>
                </c:pt>
                <c:pt idx="1">
                  <c:v>Epargne-pension</c:v>
                </c:pt>
                <c:pt idx="2">
                  <c:v>Investissements</c:v>
                </c:pt>
                <c:pt idx="3">
                  <c:v>Assurance-placement</c:v>
                </c:pt>
                <c:pt idx="4">
                  <c:v>Placements alternatifs</c:v>
                </c:pt>
                <c:pt idx="5">
                  <c:v>Autre</c:v>
                </c:pt>
              </c:strCache>
            </c:strRef>
          </c:cat>
          <c:val>
            <c:numRef>
              <c:f>Sheet1!$C$2:$C$7</c:f>
              <c:numCache>
                <c:formatCode>0\%</c:formatCode>
                <c:ptCount val="6"/>
                <c:pt idx="0">
                  <c:v>86.29</c:v>
                </c:pt>
                <c:pt idx="1">
                  <c:v>39.200000000000003</c:v>
                </c:pt>
                <c:pt idx="2">
                  <c:v>24.52</c:v>
                </c:pt>
                <c:pt idx="3">
                  <c:v>12.62</c:v>
                </c:pt>
                <c:pt idx="4">
                  <c:v>4.25</c:v>
                </c:pt>
                <c:pt idx="5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54-458B-BF83-ABB85D4EFF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Compte d'épargne</c:v>
                </c:pt>
                <c:pt idx="1">
                  <c:v>Epargne-pension</c:v>
                </c:pt>
                <c:pt idx="2">
                  <c:v>Investissements</c:v>
                </c:pt>
                <c:pt idx="3">
                  <c:v>Assurance-placement</c:v>
                </c:pt>
                <c:pt idx="4">
                  <c:v>Placements alternatifs</c:v>
                </c:pt>
                <c:pt idx="5">
                  <c:v>Autre</c:v>
                </c:pt>
              </c:strCache>
            </c:strRef>
          </c:cat>
          <c:val>
            <c:numRef>
              <c:f>Sheet1!$D$2:$D$7</c:f>
            </c:numRef>
          </c:val>
          <c:extLst>
            <c:ext xmlns:c16="http://schemas.microsoft.com/office/drawing/2014/chart" uri="{C3380CC4-5D6E-409C-BE32-E72D297353CC}">
              <c16:uniqueId val="{00000008-3D9B-40A7-BE01-00BD6E88AFA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Compte d'épargne</c:v>
                </c:pt>
                <c:pt idx="1">
                  <c:v>Epargne-pension</c:v>
                </c:pt>
                <c:pt idx="2">
                  <c:v>Investissements</c:v>
                </c:pt>
                <c:pt idx="3">
                  <c:v>Assurance-placement</c:v>
                </c:pt>
                <c:pt idx="4">
                  <c:v>Placements alternatifs</c:v>
                </c:pt>
                <c:pt idx="5">
                  <c:v>Autre</c:v>
                </c:pt>
              </c:strCache>
            </c:strRef>
          </c:cat>
          <c:val>
            <c:numRef>
              <c:f>Sheet1!$E$2:$E$7</c:f>
            </c:numRef>
          </c:val>
          <c:extLst>
            <c:ext xmlns:c16="http://schemas.microsoft.com/office/drawing/2014/chart" uri="{C3380CC4-5D6E-409C-BE32-E72D297353CC}">
              <c16:uniqueId val="{00000009-3D9B-40A7-BE01-00BD6E88AF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2627689962159481"/>
          <c:y val="0.83139433096762527"/>
          <c:w val="0.22259006027442735"/>
          <c:h val="7.4991867457174871E-2"/>
        </c:manualLayout>
      </c:layout>
      <c:overlay val="0"/>
      <c:txPr>
        <a:bodyPr/>
        <a:lstStyle/>
        <a:p>
          <a:pPr>
            <a:defRPr sz="1200">
              <a:latin typeface="Verdana" panose="020B0604030504040204" pitchFamily="34" charset="0"/>
              <a:ea typeface="Verdan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9747852090508475"/>
          <c:h val="0.801675015511849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CA-4CFA-8D62-EF9A15E227F2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CA-4CFA-8D62-EF9A15E227F2}"/>
              </c:ext>
            </c:extLst>
          </c:dPt>
          <c:dLbls>
            <c:dLbl>
              <c:idx val="0"/>
              <c:layout>
                <c:manualLayout>
                  <c:x val="2.9395171369847796E-2"/>
                  <c:y val="-5.13603620945968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60284968336847"/>
                      <c:h val="0.220335953385820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5CA-4CFA-8D62-EF9A15E227F2}"/>
                </c:ext>
              </c:extLst>
            </c:dLbl>
            <c:dLbl>
              <c:idx val="1"/>
              <c:layout>
                <c:manualLayout>
                  <c:x val="2.2046161537606933E-2"/>
                  <c:y val="-4.108828967567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25412917083287"/>
                      <c:h val="0.230608025804740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5CA-4CFA-8D62-EF9A15E227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CA-4CFA-8D62-EF9A15E22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578903927685519"/>
          <c:y val="0.12547033523985221"/>
          <c:w val="0.50432588838268166"/>
          <c:h val="0.860237526174199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rgbClr val="24B2E4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FE6-4479-A77B-B92770B99DE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FE6-4479-A77B-B92770B99DE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FE6-4479-A77B-B92770B99DED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FE6-4479-A77B-B92770B99DED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FE6-4479-A77B-B92770B99DED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FE6-4479-A77B-B92770B99DED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FE6-4479-A77B-B92770B99DED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0">
                      <a:solidFill>
                        <a:srgbClr val="14B2EC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5FE6-4479-A77B-B92770B99D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rgbClr val="14B2EC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Le rendement</c:v>
                </c:pt>
                <c:pt idx="1">
                  <c:v>Les risques encourus</c:v>
                </c:pt>
                <c:pt idx="2">
                  <c:v>Les frais de gestion</c:v>
                </c:pt>
                <c:pt idx="3">
                  <c:v>La durée/le terme</c:v>
                </c:pt>
                <c:pt idx="4">
                  <c:v>La disponibilité des fonds</c:v>
                </c:pt>
                <c:pt idx="5">
                  <c:v>L‘information/les conseils de ma banque</c:v>
                </c:pt>
                <c:pt idx="6">
                  <c:v>Le caractère durable</c:v>
                </c:pt>
                <c:pt idx="7">
                  <c:v>La composition des investissements</c:v>
                </c:pt>
              </c:strCache>
            </c:strRef>
          </c:cat>
          <c:val>
            <c:numRef>
              <c:f>Sheet1!$B$2:$B$9</c:f>
              <c:numCache>
                <c:formatCode>0\%</c:formatCode>
                <c:ptCount val="8"/>
                <c:pt idx="0">
                  <c:v>68.72</c:v>
                </c:pt>
                <c:pt idx="1">
                  <c:v>56.83</c:v>
                </c:pt>
                <c:pt idx="2">
                  <c:v>38.68</c:v>
                </c:pt>
                <c:pt idx="3">
                  <c:v>35.39</c:v>
                </c:pt>
                <c:pt idx="4">
                  <c:v>31.83</c:v>
                </c:pt>
                <c:pt idx="5">
                  <c:v>22.65</c:v>
                </c:pt>
                <c:pt idx="6">
                  <c:v>20.21</c:v>
                </c:pt>
                <c:pt idx="7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E6-4479-A77B-B92770B99D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Le rendement</c:v>
                </c:pt>
                <c:pt idx="1">
                  <c:v>Les risques encourus</c:v>
                </c:pt>
                <c:pt idx="2">
                  <c:v>Les frais de gestion</c:v>
                </c:pt>
                <c:pt idx="3">
                  <c:v>La durée/le terme</c:v>
                </c:pt>
                <c:pt idx="4">
                  <c:v>La disponibilité des fonds</c:v>
                </c:pt>
                <c:pt idx="5">
                  <c:v>L‘information/les conseils de ma banque</c:v>
                </c:pt>
                <c:pt idx="6">
                  <c:v>Le caractère durable</c:v>
                </c:pt>
                <c:pt idx="7">
                  <c:v>La composition des investissements</c:v>
                </c:pt>
              </c:strCache>
            </c:strRef>
          </c:cat>
          <c:val>
            <c:numRef>
              <c:f>Sheet1!$C$2:$C$9</c:f>
            </c:numRef>
          </c:val>
          <c:extLst>
            <c:ext xmlns:c16="http://schemas.microsoft.com/office/drawing/2014/chart" uri="{C3380CC4-5D6E-409C-BE32-E72D297353CC}">
              <c16:uniqueId val="{00000009-5FE6-4479-A77B-B92770B99D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2">
                        <a:lumMod val="40000"/>
                        <a:lumOff val="6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Le rendement</c:v>
                </c:pt>
                <c:pt idx="1">
                  <c:v>Les risques encourus</c:v>
                </c:pt>
                <c:pt idx="2">
                  <c:v>Les frais de gestion</c:v>
                </c:pt>
                <c:pt idx="3">
                  <c:v>La durée/le terme</c:v>
                </c:pt>
                <c:pt idx="4">
                  <c:v>La disponibilité des fonds</c:v>
                </c:pt>
                <c:pt idx="5">
                  <c:v>L‘information/les conseils de ma banque</c:v>
                </c:pt>
                <c:pt idx="6">
                  <c:v>Le caractère durable</c:v>
                </c:pt>
                <c:pt idx="7">
                  <c:v>La composition des investissements</c:v>
                </c:pt>
              </c:strCache>
            </c:strRef>
          </c:cat>
          <c:val>
            <c:numRef>
              <c:f>Sheet1!$D$2:$D$9</c:f>
              <c:numCache>
                <c:formatCode>0\%</c:formatCode>
                <c:ptCount val="8"/>
                <c:pt idx="0">
                  <c:v>69.72</c:v>
                </c:pt>
                <c:pt idx="1">
                  <c:v>58.22</c:v>
                </c:pt>
                <c:pt idx="2">
                  <c:v>39.01</c:v>
                </c:pt>
                <c:pt idx="3">
                  <c:v>34.35</c:v>
                </c:pt>
                <c:pt idx="4">
                  <c:v>36.24</c:v>
                </c:pt>
                <c:pt idx="5">
                  <c:v>20.96</c:v>
                </c:pt>
                <c:pt idx="6">
                  <c:v>22.13</c:v>
                </c:pt>
                <c:pt idx="7">
                  <c:v>14.41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1C-4EBA-9CE6-1D0682ACDB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760711472210142"/>
          <c:y val="0.8025903401452974"/>
          <c:w val="9.2882632364872014E-2"/>
          <c:h val="0.155702316296023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8952534388242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26-294D-AAAD-11B0DEC8413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26-294D-AAAD-11B0DEC8413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26-294D-AAAD-11B0DEC841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8952534388242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FD-6B4A-9540-0FFE7E52BDE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FD-6B4A-9540-0FFE7E52BDE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FD-6B4A-9540-0FFE7E52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8952534388242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7A-1042-B193-B6765AF500A5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7A-1042-B193-B6765AF500A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7A-1042-B193-B6765AF50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11042773948382E-2"/>
          <c:y val="0"/>
          <c:w val="0.9998952534388242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CA-DB42-9895-11F8948BBE10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CA-DB42-9895-11F8948BBE1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CA-DB42-9895-11F8948BB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3-4952-AB2A-9CFEAB908DFD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3-4952-AB2A-9CFEAB908DFD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058-41B5-8D01-6FA312855E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26.09</c:v>
                </c:pt>
                <c:pt idx="1">
                  <c:v>33.659999999999997</c:v>
                </c:pt>
                <c:pt idx="2">
                  <c:v>40.25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3-4952-AB2A-9CFEAB908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3-4952-AB2A-9CFEAB908DFD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3-4952-AB2A-9CFEAB908DFD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058-41B5-8D01-6FA312855E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32.18</c:v>
                </c:pt>
                <c:pt idx="1">
                  <c:v>31.04</c:v>
                </c:pt>
                <c:pt idx="2">
                  <c:v>36.78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3-4952-AB2A-9CFEAB908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48009435885488"/>
          <c:y val="5.2013908601071593E-2"/>
          <c:w val="0.46623219850307251"/>
          <c:h val="0.832373289942297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14B2EC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38-4669-A88C-B6A50A4C57F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38-4669-A88C-B6A50A4C57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38-4669-A88C-B6A50A4C57F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38-4669-A88C-B6A50A4C57F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38-4669-A88C-B6A50A4C57F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38-4669-A88C-B6A50A4C57F3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38-4669-A88C-B6A50A4C57F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38-4669-A88C-B6A50A4C57F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38-4669-A88C-B6A50A4C57F3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238-4669-A88C-B6A50A4C57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Un investissement qui encourage notamment la dimension environnementale </c:v>
                </c:pt>
                <c:pt idx="1">
                  <c:v>Un investissement qui encourage notamment la dimension sociale</c:v>
                </c:pt>
                <c:pt idx="2">
                  <c:v>Un investissement qui encourage notamment la dimension économique 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62.85</c:v>
                </c:pt>
                <c:pt idx="1">
                  <c:v>27.53</c:v>
                </c:pt>
                <c:pt idx="2">
                  <c:v>9.6199999999999992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238-4669-A88C-B6A50A4C57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extTo"/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3-4952-AB2A-9CFEAB908DFD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3-4952-AB2A-9CFEAB908D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45.76</c:v>
                </c:pt>
                <c:pt idx="1">
                  <c:v>54.24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3-4952-AB2A-9CFEAB908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321318030607939"/>
          <c:y val="6.6573006819285213E-2"/>
          <c:w val="0.61638459422762681"/>
          <c:h val="0.911976462367417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00AEEF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C676-4F1C-A149-1A1F10ECE6A9}"/>
              </c:ext>
            </c:extLst>
          </c:dPt>
          <c:dPt>
            <c:idx val="1"/>
            <c:invertIfNegative val="0"/>
            <c:bubble3D val="0"/>
            <c:spPr>
              <a:solidFill>
                <a:srgbClr val="14B2EC"/>
              </a:solidFill>
            </c:spPr>
            <c:extLst>
              <c:ext xmlns:c16="http://schemas.microsoft.com/office/drawing/2014/chart" uri="{C3380CC4-5D6E-409C-BE32-E72D297353CC}">
                <c16:uniqueId val="{00000008-C676-4F1C-A149-1A1F10ECE6A9}"/>
              </c:ext>
            </c:extLst>
          </c:dPt>
          <c:dPt>
            <c:idx val="3"/>
            <c:invertIfNegative val="0"/>
            <c:bubble3D val="0"/>
            <c:spPr>
              <a:solidFill>
                <a:srgbClr val="24B2E4"/>
              </a:solidFill>
            </c:spPr>
            <c:extLst>
              <c:ext xmlns:c16="http://schemas.microsoft.com/office/drawing/2014/chart" uri="{C3380CC4-5D6E-409C-BE32-E72D297353CC}">
                <c16:uniqueId val="{00000000-5945-487C-A27A-62F324843F8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945-487C-A27A-62F324843F8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945-487C-A27A-62F324843F8D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89FD-4623-A10E-0A32342398D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945-487C-A27A-62F324843F8D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945-487C-A27A-62F324843F8D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5945-487C-A27A-62F324843F8D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945-487C-A27A-62F324843F8D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 b="0"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945-487C-A27A-62F324843F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Epargne-pension</c:v>
                </c:pt>
                <c:pt idx="1">
                  <c:v>Fonds de placement</c:v>
                </c:pt>
                <c:pt idx="2">
                  <c:v>Placements alternatifs</c:v>
                </c:pt>
                <c:pt idx="3">
                  <c:v>Actions</c:v>
                </c:pt>
                <c:pt idx="4">
                  <c:v>Assurance-placement</c:v>
                </c:pt>
                <c:pt idx="5">
                  <c:v>Obligations</c:v>
                </c:pt>
                <c:pt idx="6">
                  <c:v>Autres</c:v>
                </c:pt>
                <c:pt idx="7">
                  <c:v>Je ne sais pas</c:v>
                </c:pt>
              </c:strCache>
            </c:strRef>
          </c:cat>
          <c:val>
            <c:numRef>
              <c:f>Sheet1!$B$2:$B$9</c:f>
              <c:numCache>
                <c:formatCode>0\%</c:formatCode>
                <c:ptCount val="8"/>
                <c:pt idx="0">
                  <c:v>31.08</c:v>
                </c:pt>
                <c:pt idx="1">
                  <c:v>29.61</c:v>
                </c:pt>
                <c:pt idx="2">
                  <c:v>29.02</c:v>
                </c:pt>
                <c:pt idx="3">
                  <c:v>26.8</c:v>
                </c:pt>
                <c:pt idx="4">
                  <c:v>15.16</c:v>
                </c:pt>
                <c:pt idx="5">
                  <c:v>14.19</c:v>
                </c:pt>
                <c:pt idx="6">
                  <c:v>1</c:v>
                </c:pt>
                <c:pt idx="7">
                  <c:v>32.49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45-487C-A27A-62F324843F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solidFill>
                  <a:srgbClr val="0036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7358657320253E-2"/>
          <c:y val="0.13593981849324177"/>
          <c:w val="0.78865995310311754"/>
          <c:h val="0.794216394822882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93-4952-AB2A-9CFEAB908DFD}"/>
              </c:ext>
            </c:extLst>
          </c:dPt>
          <c:dPt>
            <c:idx val="1"/>
            <c:bubble3D val="0"/>
            <c:spPr>
              <a:solidFill>
                <a:srgbClr val="0036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93-4952-AB2A-9CFEAB908DFD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058-41B5-8D01-6FA312855E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J’ai déjà souscrit une épargne-pension socialement responsable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37.479999999999997</c:v>
                </c:pt>
                <c:pt idx="1">
                  <c:v>52.35</c:v>
                </c:pt>
                <c:pt idx="2">
                  <c:v>10.16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93-4952-AB2A-9CFEAB908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024031326553317"/>
          <c:y val="5.2013908601071593E-2"/>
          <c:w val="0.37647198445923069"/>
          <c:h val="0.911976462367417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14B2EC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38-4669-A88C-B6A50A4C57F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38-4669-A88C-B6A50A4C57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38-4669-A88C-B6A50A4C57F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38-4669-A88C-B6A50A4C57F3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38-4669-A88C-B6A50A4C57F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38-4669-A88C-B6A50A4C57F3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38-4669-A88C-B6A50A4C57F3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38-4669-A88C-B6A50A4C57F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38-4669-A88C-B6A50A4C57F3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 anchorCtr="0">
                  <a:noAutofit/>
                </a:bodyPr>
                <a:lstStyle/>
                <a:p>
                  <a:pPr>
                    <a:defRPr sz="1200">
                      <a:latin typeface="Verdana" panose="020B0604030504040204" pitchFamily="34" charset="0"/>
                      <a:ea typeface="Verdana" panose="020B0604030504040204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238-4669-A88C-B6A50A4C57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Obtenir un rendement financier</c:v>
                </c:pt>
                <c:pt idx="1">
                  <c:v>Augmenter mon impact positif sur la société et l’environnement</c:v>
                </c:pt>
                <c:pt idx="2">
                  <c:v>Agir pour la qualité de vie des générations futures</c:v>
                </c:pt>
                <c:pt idx="3">
                  <c:v>Intégrer mes valeurs et mes convictions, dans mes investissements</c:v>
                </c:pt>
                <c:pt idx="4">
                  <c:v>Encourager des entreprises ou des sociétés qui apportent une véritable plus-value sociétale</c:v>
                </c:pt>
                <c:pt idx="5">
                  <c:v>Réduire mon impact négatif sur la société et l’environnement</c:v>
                </c:pt>
              </c:strCache>
            </c:strRef>
          </c:cat>
          <c:val>
            <c:numRef>
              <c:f>Sheet1!$B$2:$B$7</c:f>
              <c:numCache>
                <c:formatCode>0\%</c:formatCode>
                <c:ptCount val="6"/>
                <c:pt idx="0">
                  <c:v>50.37</c:v>
                </c:pt>
                <c:pt idx="1">
                  <c:v>39.43</c:v>
                </c:pt>
                <c:pt idx="2">
                  <c:v>37.96</c:v>
                </c:pt>
                <c:pt idx="3">
                  <c:v>29.75</c:v>
                </c:pt>
                <c:pt idx="4">
                  <c:v>29.71</c:v>
                </c:pt>
                <c:pt idx="5">
                  <c:v>23.92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238-4669-A88C-B6A50A4C57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0.55181</cdr:x>
      <cdr:y>0.23969</cdr:y>
    </cdr:from>
    <cdr:to>
      <cdr:x>0.67145</cdr:x>
      <cdr:y>0.38477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BA171C59-2601-4955-907B-DA0DF225AE33}"/>
            </a:ext>
          </a:extLst>
        </cdr:cNvPr>
        <cdr:cNvSpPr txBox="1"/>
      </cdr:nvSpPr>
      <cdr:spPr>
        <a:xfrm xmlns:a="http://schemas.openxmlformats.org/drawingml/2006/main">
          <a:off x="4317389" y="852306"/>
          <a:ext cx="936104" cy="515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BE" sz="1200" dirty="0">
              <a:solidFill>
                <a:srgbClr val="24B2E4"/>
              </a:solidFill>
              <a:latin typeface="Verdana" panose="020B0604030504040204" pitchFamily="34" charset="0"/>
              <a:ea typeface="Verdana" panose="020B0604030504040204" pitchFamily="34" charset="0"/>
            </a:rPr>
            <a:t>45%</a:t>
          </a:r>
        </a:p>
        <a:p xmlns:a="http://schemas.openxmlformats.org/drawingml/2006/main">
          <a:r>
            <a:rPr lang="fr-BE" sz="1200" dirty="0">
              <a:solidFill>
                <a:srgbClr val="003665"/>
              </a:solidFill>
              <a:latin typeface="Verdana" panose="020B0604030504040204" pitchFamily="34" charset="0"/>
              <a:ea typeface="Verdana" panose="020B0604030504040204" pitchFamily="34" charset="0"/>
            </a:rPr>
            <a:t>41%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63033" y="0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3837AB-7398-475A-9D77-B996C1660177}" type="datetimeFigureOut">
              <a:rPr lang="nl-BE"/>
              <a:pPr>
                <a:defRPr/>
              </a:pPr>
              <a:t>10/11/2021</a:t>
            </a:fld>
            <a:endParaRPr lang="nl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1045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63033" y="9421045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21330E9-CAC9-4D8F-9179-57BFFC84F92B}" type="slidenum">
              <a:rPr lang="nl-BE"/>
              <a:pPr>
                <a:defRPr/>
              </a:pPr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8377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63033" y="0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6E513AD-3D73-4C25-9800-4785C51C7141}" type="datetimeFigureOut">
              <a:rPr lang="nl-BE"/>
              <a:pPr>
                <a:defRPr/>
              </a:pPr>
              <a:t>10/11/2021</a:t>
            </a:fld>
            <a:endParaRPr lang="nl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1938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79" rIns="91360" bIns="45679" rtlCol="0" anchor="ctr"/>
          <a:lstStyle/>
          <a:p>
            <a:pPr lvl="0"/>
            <a:endParaRPr lang="nl-B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991" y="4711383"/>
            <a:ext cx="5455920" cy="4463415"/>
          </a:xfrm>
          <a:prstGeom prst="rect">
            <a:avLst/>
          </a:prstGeom>
        </p:spPr>
        <p:txBody>
          <a:bodyPr vert="horz" lIns="91360" tIns="45679" rIns="91360" bIns="45679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nl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1045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63033" y="9421045"/>
            <a:ext cx="2955290" cy="495935"/>
          </a:xfrm>
          <a:prstGeom prst="rect">
            <a:avLst/>
          </a:prstGeom>
        </p:spPr>
        <p:txBody>
          <a:bodyPr vert="horz" lIns="91360" tIns="45679" rIns="91360" bIns="45679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CBCAA2-E173-48ED-B2E6-EE03C7BC3177}" type="slidenum">
              <a:rPr lang="nl-BE"/>
              <a:pPr>
                <a:defRPr/>
              </a:pPr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261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0102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76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 rendement équivalent est la principale condition pour passer aux investissements durables.</a:t>
            </a:r>
          </a:p>
          <a:p>
            <a:r>
              <a:rPr lang="fr-BE" dirty="0"/>
              <a:t>Moyenne : 2,7 réponses/conditions données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2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06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06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0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 rendement équivalent est la principale condition pour passer aux investissements durables.</a:t>
            </a:r>
          </a:p>
          <a:p>
            <a:r>
              <a:rPr lang="fr-BE" dirty="0"/>
              <a:t>Moyenne : 2,7 réponses/conditions données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32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 rendement équivalent est la principale condition pour passer aux investissements durables.</a:t>
            </a:r>
          </a:p>
          <a:p>
            <a:r>
              <a:rPr lang="fr-BE" dirty="0"/>
              <a:t>Moyenne : 2,7 réponses/conditions données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3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730">
              <a:defRPr/>
            </a:pPr>
            <a:fld id="{33CBCAA2-E173-48ED-B2E6-EE03C7BC3177}" type="slidenum">
              <a:rPr lang="nl-BE">
                <a:solidFill>
                  <a:prstClr val="black"/>
                </a:solidFill>
              </a:rPr>
              <a:pPr defTabSz="921730">
                <a:defRPr/>
              </a:pPr>
              <a:t>17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3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605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06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06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3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0000"/>
            <a:ext cx="6089650" cy="3425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7208" y="4883846"/>
            <a:ext cx="5582105" cy="3996089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9692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1219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5721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0327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0000"/>
            <a:ext cx="6089650" cy="3425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7208" y="4883846"/>
            <a:ext cx="5582105" cy="3996089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2346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F9DDA-4AEC-4ADA-B2D6-E8AD469C08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6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F9DDA-4AEC-4ADA-B2D6-E8AD469C08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23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F9DDA-4AEC-4ADA-B2D6-E8AD469C08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81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F9DDA-4AEC-4ADA-B2D6-E8AD469C08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28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35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Près d’1 Belge sur 2 serait encouragé à investir durablement. (46%)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4E57-7DA8-45A7-87FC-097B0C28F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0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730">
              <a:defRPr/>
            </a:pPr>
            <a:fld id="{33CBCAA2-E173-48ED-B2E6-EE03C7BC3177}" type="slidenum">
              <a:rPr lang="nl-BE">
                <a:solidFill>
                  <a:prstClr val="black"/>
                </a:solidFill>
              </a:rPr>
              <a:pPr defTabSz="921730">
                <a:defRPr/>
              </a:pPr>
              <a:t>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04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 Belge sur deux ne se sent pas informé au sujet des produits SRI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4E57-7DA8-45A7-87FC-097B0C28F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90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 tiers des Belges ne savent pas via quels produits il est possible d’investir durablement.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Triodos</a:t>
            </a:r>
            <a:r>
              <a:rPr lang="en-US" dirty="0"/>
              <a:t>, VDK, </a:t>
            </a:r>
            <a:r>
              <a:rPr lang="en-US" dirty="0" err="1"/>
              <a:t>NewB</a:t>
            </a:r>
            <a:r>
              <a:rPr lang="en-US" dirty="0"/>
              <a:t>)</a:t>
            </a: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4E57-7DA8-45A7-87FC-097B0C28F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8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4E57-7DA8-45A7-87FC-097B0C28F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98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Près de 4 Belges sur 10 estiment que le rendement des investissements durables est similaire ou supérieur à celui des investissements classiques</a:t>
            </a:r>
          </a:p>
          <a:p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rendement financier des produits SRI est la principale motivation pour y souscrire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4E57-7DA8-45A7-87FC-097B0C28F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17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Près de 4 Belges sur 10 estiment que le rendement des investissements durables est similaire ou supérieur à celui des investissements classiques</a:t>
            </a:r>
          </a:p>
          <a:p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rendement financier des produits SRI est la principale motivation pour y souscrire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54E57-7DA8-45A7-87FC-097B0C28FD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66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F9DDA-4AEC-4ADA-B2D6-E8AD469C08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3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Plus d’1 Belge sur 2 pensent qu’investir durablement puisse être le moteur d’un changement positif.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BCAA2-E173-48ED-B2E6-EE03C7BC3177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812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0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 rendement équivalent est la principale condition pour passer aux investissements durables.</a:t>
            </a:r>
          </a:p>
          <a:p>
            <a:r>
              <a:rPr lang="fr-BE" dirty="0"/>
              <a:t>Moyenne : 2,7 réponses/conditions données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600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1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4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24" y="4461794"/>
            <a:ext cx="621432" cy="484063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537318" y="405228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766"/>
                </a:solidFill>
              </a:defRPr>
            </a:lvl1pPr>
          </a:lstStyle>
          <a:p>
            <a:pPr>
              <a:defRPr/>
            </a:pPr>
            <a:fld id="{08D1B679-EFAA-C845-BD0D-46BF814A8732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8479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24" y="4461794"/>
            <a:ext cx="621432" cy="484063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537318" y="405228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31681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336550"/>
            <a:ext cx="471834" cy="425450"/>
          </a:xfrm>
          <a:prstGeom prst="rect">
            <a:avLst/>
          </a:prstGeom>
        </p:spPr>
      </p:pic>
      <p:sp>
        <p:nvSpPr>
          <p:cNvPr id="15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27440" y="376355"/>
            <a:ext cx="515719" cy="30826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  <a:latin typeface="ITC Lubalin Graph Std Book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n°</a:t>
            </a:r>
            <a:endParaRPr lang="nl-BE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00" y="4348708"/>
            <a:ext cx="766610" cy="59714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882052" y="555526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49403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46" y="4348708"/>
            <a:ext cx="766610" cy="59714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518864" y="375506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558986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400551"/>
            <a:ext cx="766610" cy="5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9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9A3D-571B-403B-988D-65CAD0D97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AED4D-8769-4FB1-97A0-F74A71E6B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EBBDB-6408-4C85-B06E-D0319FD5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F093-520C-41C9-A4E3-B0877E7E4B05}" type="datetimeFigureOut">
              <a:rPr lang="nl-BE" smtClean="0"/>
              <a:t>10/11/2021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0908-C9A2-49BF-B8D5-AF7B9990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1CB88-3CA6-4C08-9DEC-A7050546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F2A5-4F0D-421D-8CF0-89ED535933A4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064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 lIns="0" tIns="0" rIns="0" bIns="0"/>
          <a:lstStyle/>
          <a:p>
            <a:fld id="{5BDBD913-6C0B-FE4C-97C0-1A4F6EA860F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idx="1"/>
          </p:nvPr>
        </p:nvSpPr>
        <p:spPr>
          <a:xfrm>
            <a:off x="1973819" y="1086446"/>
            <a:ext cx="5196364" cy="18643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300">
                <a:solidFill>
                  <a:schemeClr val="tx2"/>
                </a:solidFill>
              </a:defRPr>
            </a:lvl1pPr>
            <a:lvl2pPr>
              <a:defRPr sz="3300">
                <a:solidFill>
                  <a:schemeClr val="tx2"/>
                </a:solidFill>
              </a:defRPr>
            </a:lvl2pPr>
            <a:lvl3pPr>
              <a:defRPr sz="3300">
                <a:solidFill>
                  <a:schemeClr val="tx2"/>
                </a:solidFill>
              </a:defRPr>
            </a:lvl3pPr>
            <a:lvl4pPr>
              <a:defRPr sz="3300">
                <a:solidFill>
                  <a:schemeClr val="tx2"/>
                </a:solidFill>
              </a:defRPr>
            </a:lvl4pPr>
            <a:lvl5pPr>
              <a:defRPr sz="33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72668" y="3473745"/>
            <a:ext cx="5197276" cy="11917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43170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4523015" cy="2253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2549" y="645708"/>
            <a:ext cx="3321392" cy="3852817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753226" y="2943224"/>
            <a:ext cx="2390775" cy="12668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791" y="1504563"/>
            <a:ext cx="3640180" cy="12121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5265" y="2730748"/>
            <a:ext cx="3640754" cy="9431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3378" y="3525012"/>
            <a:ext cx="1439842" cy="7507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94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5"/>
            <a:ext cx="7968996" cy="4053083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2549" y="645708"/>
            <a:ext cx="3321392" cy="3852817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791" y="2605998"/>
            <a:ext cx="3654228" cy="10630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Section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5265" y="2253342"/>
            <a:ext cx="3640754" cy="318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spc="225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SECTION 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DA88A41F-52A7-43D9-9771-DD80E431062C}"/>
              </a:ext>
            </a:extLst>
          </p:cNvPr>
          <p:cNvSpPr/>
          <p:nvPr userDrawn="1"/>
        </p:nvSpPr>
        <p:spPr>
          <a:xfrm flipH="1">
            <a:off x="8500188" y="4686829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51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55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098E6B-5C0D-413D-8479-687CFE920509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6C8A74F-FDDF-48E8-AC2B-A5BD59D7D6A3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7" name="Diagonal Stripe 26">
                <a:extLst>
                  <a:ext uri="{FF2B5EF4-FFF2-40B4-BE49-F238E27FC236}">
                    <a16:creationId xmlns:a16="http://schemas.microsoft.com/office/drawing/2014/main" id="{2D5247F3-E6EB-4003-B1FD-F6200F0738E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7D995-9FB8-4461-8AAA-FA8B9A145B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849B962F-68BC-4B89-B4D8-D862517534DF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006416B-866C-47E5-8480-109B40F9EAA9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8487" y="4767263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699F50C-BE38-4BD0-BA84-9B090E1F2B9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B26E71-8914-4D18-9DFA-07A1649959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6954" y="1275160"/>
            <a:ext cx="8370094" cy="329803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3"/>
                </a:solidFill>
              </a:defRPr>
            </a:lvl1pPr>
            <a:lvl2pPr>
              <a:defRPr sz="1350">
                <a:solidFill>
                  <a:schemeClr val="accent3"/>
                </a:solidFill>
              </a:defRPr>
            </a:lvl2pPr>
            <a:lvl3pPr>
              <a:defRPr sz="1200">
                <a:solidFill>
                  <a:schemeClr val="accent3"/>
                </a:solidFill>
              </a:defRPr>
            </a:lvl3pPr>
            <a:lvl4pPr>
              <a:defRPr sz="1050">
                <a:solidFill>
                  <a:schemeClr val="accent3"/>
                </a:solidFill>
              </a:defRPr>
            </a:lvl4pPr>
            <a:lvl5pPr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3680E1B2-041C-4597-819A-72A0E39AC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EE778BA9-334B-4A1B-A8E1-D07682C68214}"/>
              </a:ext>
            </a:extLst>
          </p:cNvPr>
          <p:cNvSpPr/>
          <p:nvPr userDrawn="1"/>
        </p:nvSpPr>
        <p:spPr>
          <a:xfrm>
            <a:off x="0" y="4695631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11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336550"/>
            <a:ext cx="471834" cy="425450"/>
          </a:xfrm>
          <a:prstGeom prst="rect">
            <a:avLst/>
          </a:prstGeom>
        </p:spPr>
      </p:pic>
      <p:sp>
        <p:nvSpPr>
          <p:cNvPr id="15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27440" y="376355"/>
            <a:ext cx="515719" cy="30826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  <a:latin typeface="ITC Lubalin Graph Std Book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n°</a:t>
            </a:r>
            <a:endParaRPr lang="nl-BE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00" y="4348708"/>
            <a:ext cx="766610" cy="59714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882052" y="555526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098E6B-5C0D-413D-8479-687CFE920509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6C8A74F-FDDF-48E8-AC2B-A5BD59D7D6A3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7" name="Diagonal Stripe 26">
                <a:extLst>
                  <a:ext uri="{FF2B5EF4-FFF2-40B4-BE49-F238E27FC236}">
                    <a16:creationId xmlns:a16="http://schemas.microsoft.com/office/drawing/2014/main" id="{2D5247F3-E6EB-4003-B1FD-F6200F0738E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7D995-9FB8-4461-8AAA-FA8B9A145B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849B962F-68BC-4B89-B4D8-D862517534DF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006416B-866C-47E5-8480-109B40F9EAA9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8487" y="4767263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699F50C-BE38-4BD0-BA84-9B090E1F2B9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B26E71-8914-4D18-9DFA-07A1649959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6954" y="1275160"/>
            <a:ext cx="3963374" cy="329803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3"/>
                </a:solidFill>
              </a:defRPr>
            </a:lvl1pPr>
            <a:lvl2pPr>
              <a:defRPr sz="1350">
                <a:solidFill>
                  <a:schemeClr val="accent3"/>
                </a:solidFill>
              </a:defRPr>
            </a:lvl2pPr>
            <a:lvl3pPr>
              <a:defRPr sz="1200">
                <a:solidFill>
                  <a:schemeClr val="accent3"/>
                </a:solidFill>
              </a:defRPr>
            </a:lvl3pPr>
            <a:lvl4pPr>
              <a:defRPr sz="1050">
                <a:solidFill>
                  <a:schemeClr val="accent3"/>
                </a:solidFill>
              </a:defRPr>
            </a:lvl4pPr>
            <a:lvl5pPr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3680E1B2-041C-4597-819A-72A0E39AC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ABB17B8-EE4B-4350-820B-2BFF3BA4DE8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93672" y="1275160"/>
            <a:ext cx="3963374" cy="329803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3"/>
                </a:solidFill>
              </a:defRPr>
            </a:lvl1pPr>
            <a:lvl2pPr>
              <a:defRPr sz="1350">
                <a:solidFill>
                  <a:schemeClr val="accent3"/>
                </a:solidFill>
              </a:defRPr>
            </a:lvl2pPr>
            <a:lvl3pPr>
              <a:defRPr sz="1200">
                <a:solidFill>
                  <a:schemeClr val="accent3"/>
                </a:solidFill>
              </a:defRPr>
            </a:lvl3pPr>
            <a:lvl4pPr>
              <a:defRPr sz="1050">
                <a:solidFill>
                  <a:schemeClr val="accent3"/>
                </a:solidFill>
              </a:defRPr>
            </a:lvl4pPr>
            <a:lvl5pPr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E231B657-A20C-4BBB-9C53-D660F8F7BF28}"/>
              </a:ext>
            </a:extLst>
          </p:cNvPr>
          <p:cNvSpPr/>
          <p:nvPr userDrawn="1"/>
        </p:nvSpPr>
        <p:spPr>
          <a:xfrm>
            <a:off x="0" y="4695631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52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Content_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098E6B-5C0D-413D-8479-687CFE920509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6C8A74F-FDDF-48E8-AC2B-A5BD59D7D6A3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7" name="Diagonal Stripe 26">
                <a:extLst>
                  <a:ext uri="{FF2B5EF4-FFF2-40B4-BE49-F238E27FC236}">
                    <a16:creationId xmlns:a16="http://schemas.microsoft.com/office/drawing/2014/main" id="{2D5247F3-E6EB-4003-B1FD-F6200F0738E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7D995-9FB8-4461-8AAA-FA8B9A145B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849B962F-68BC-4B89-B4D8-D862517534DF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006416B-866C-47E5-8480-109B40F9EAA9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8487" y="4767263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699F50C-BE38-4BD0-BA84-9B090E1F2B9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B26E71-8914-4D18-9DFA-07A1649959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6955" y="1275160"/>
            <a:ext cx="2670571" cy="329803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3680E1B2-041C-4597-819A-72A0E39AC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E231B657-A20C-4BBB-9C53-D660F8F7BF28}"/>
              </a:ext>
            </a:extLst>
          </p:cNvPr>
          <p:cNvSpPr/>
          <p:nvPr userDrawn="1"/>
        </p:nvSpPr>
        <p:spPr>
          <a:xfrm>
            <a:off x="0" y="4695631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F90B2F3C-7812-418C-9D6F-26639EC3044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76950" y="1275160"/>
            <a:ext cx="2670571" cy="329803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AC357AB4-21CA-42CF-876F-84307B6809B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248784" y="1275160"/>
            <a:ext cx="2670571" cy="329803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43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Content_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098E6B-5C0D-413D-8479-687CFE920509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6C8A74F-FDDF-48E8-AC2B-A5BD59D7D6A3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7" name="Diagonal Stripe 26">
                <a:extLst>
                  <a:ext uri="{FF2B5EF4-FFF2-40B4-BE49-F238E27FC236}">
                    <a16:creationId xmlns:a16="http://schemas.microsoft.com/office/drawing/2014/main" id="{2D5247F3-E6EB-4003-B1FD-F6200F0738E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7D995-9FB8-4461-8AAA-FA8B9A145B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849B962F-68BC-4B89-B4D8-D862517534DF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006416B-866C-47E5-8480-109B40F9EAA9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8487" y="4767263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699F50C-BE38-4BD0-BA84-9B090E1F2B9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pic>
        <p:nvPicPr>
          <p:cNvPr id="8" name="Picture 7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3680E1B2-041C-4597-819A-72A0E39AC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E231B657-A20C-4BBB-9C53-D660F8F7BF28}"/>
              </a:ext>
            </a:extLst>
          </p:cNvPr>
          <p:cNvSpPr/>
          <p:nvPr userDrawn="1"/>
        </p:nvSpPr>
        <p:spPr>
          <a:xfrm>
            <a:off x="0" y="4695631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81AC609-33E3-4F98-AE32-8F32AC9DAD6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6954" y="1275160"/>
            <a:ext cx="3963374" cy="1540919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F18572A-1836-40DD-B786-F59892FB71E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93672" y="1275160"/>
            <a:ext cx="3963374" cy="1540919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F3FBAAD2-C85C-4333-AA72-AD3EBB82250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954" y="3033157"/>
            <a:ext cx="3963374" cy="1540919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677A1D38-8960-4DC3-8F18-C865684FC46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93672" y="3033157"/>
            <a:ext cx="3963374" cy="1540919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3"/>
                </a:solidFill>
              </a:defRPr>
            </a:lvl1pPr>
            <a:lvl2pPr>
              <a:defRPr sz="1200">
                <a:solidFill>
                  <a:schemeClr val="accent3"/>
                </a:solidFill>
              </a:defRPr>
            </a:lvl2pPr>
            <a:lvl3pPr>
              <a:defRPr sz="1050">
                <a:solidFill>
                  <a:schemeClr val="accent3"/>
                </a:solidFill>
              </a:defRPr>
            </a:lvl3pPr>
            <a:lvl4pPr>
              <a:defRPr sz="900">
                <a:solidFill>
                  <a:schemeClr val="accent3"/>
                </a:solidFill>
              </a:defRPr>
            </a:lvl4pPr>
            <a:lvl5pPr>
              <a:defRPr sz="9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38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098E6B-5C0D-413D-8479-687CFE920509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6C8A74F-FDDF-48E8-AC2B-A5BD59D7D6A3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7" name="Diagonal Stripe 26">
                <a:extLst>
                  <a:ext uri="{FF2B5EF4-FFF2-40B4-BE49-F238E27FC236}">
                    <a16:creationId xmlns:a16="http://schemas.microsoft.com/office/drawing/2014/main" id="{2D5247F3-E6EB-4003-B1FD-F6200F0738E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7D995-9FB8-4461-8AAA-FA8B9A145B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849B962F-68BC-4B89-B4D8-D862517534DF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006416B-866C-47E5-8480-109B40F9EAA9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8487" y="4767263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699F50C-BE38-4BD0-BA84-9B090E1F2B9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B26E71-8914-4D18-9DFA-07A1649959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6954" y="1275160"/>
            <a:ext cx="3161534" cy="329803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3"/>
                </a:solidFill>
              </a:defRPr>
            </a:lvl1pPr>
            <a:lvl2pPr>
              <a:defRPr sz="1350">
                <a:solidFill>
                  <a:schemeClr val="accent3"/>
                </a:solidFill>
              </a:defRPr>
            </a:lvl2pPr>
            <a:lvl3pPr>
              <a:defRPr sz="1200">
                <a:solidFill>
                  <a:schemeClr val="accent3"/>
                </a:solidFill>
              </a:defRPr>
            </a:lvl3pPr>
            <a:lvl4pPr>
              <a:defRPr sz="1050">
                <a:solidFill>
                  <a:schemeClr val="accent3"/>
                </a:solidFill>
              </a:defRPr>
            </a:lvl4pPr>
            <a:lvl5pPr>
              <a:defRPr sz="105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3680E1B2-041C-4597-819A-72A0E39AC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EE778BA9-334B-4A1B-A8E1-D07682C68214}"/>
              </a:ext>
            </a:extLst>
          </p:cNvPr>
          <p:cNvSpPr/>
          <p:nvPr userDrawn="1"/>
        </p:nvSpPr>
        <p:spPr>
          <a:xfrm>
            <a:off x="0" y="4695631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57C69D-ACE4-4029-986A-3B30F9BA4DA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26681" y="1275160"/>
            <a:ext cx="4830366" cy="3298031"/>
          </a:xfrm>
        </p:spPr>
        <p:txBody>
          <a:bodyPr>
            <a:normAutofit/>
          </a:bodyPr>
          <a:lstStyle>
            <a:lvl1pPr>
              <a:defRPr sz="165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07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98534" y="1998602"/>
            <a:ext cx="8358514" cy="257488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3" name="Text Placeholder 4" title="Subtitle">
            <a:extLst>
              <a:ext uri="{FF2B5EF4-FFF2-40B4-BE49-F238E27FC236}">
                <a16:creationId xmlns:a16="http://schemas.microsoft.com/office/drawing/2014/main" id="{8A496A55-6BF4-4C3F-8BE9-D1618E707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14" name="Title 1" title="Title ">
            <a:extLst>
              <a:ext uri="{FF2B5EF4-FFF2-40B4-BE49-F238E27FC236}">
                <a16:creationId xmlns:a16="http://schemas.microsoft.com/office/drawing/2014/main" id="{9F5E9601-D767-4533-8F2B-57723D5AF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F21A6E-89A5-4674-9A75-AB27BE174148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EC7827-7F2D-4DA3-9B91-53AF1F56DA8A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0" name="Diagonal Stripe 19">
                <a:extLst>
                  <a:ext uri="{FF2B5EF4-FFF2-40B4-BE49-F238E27FC236}">
                    <a16:creationId xmlns:a16="http://schemas.microsoft.com/office/drawing/2014/main" id="{C11C77C4-4048-41D9-BB3D-EACDB91EBD6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C899F13-6394-4DB6-B8C5-83CC590B850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510648AF-E97C-46F1-A310-52A35AE32481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23E2DF61-9A61-4AC2-B79F-E21213522F53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A41AE317-AC63-40F2-85F9-55282F45E8F1}"/>
              </a:ext>
            </a:extLst>
          </p:cNvPr>
          <p:cNvSpPr txBox="1">
            <a:spLocks/>
          </p:cNvSpPr>
          <p:nvPr userDrawn="1"/>
        </p:nvSpPr>
        <p:spPr>
          <a:xfrm>
            <a:off x="3548487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9F50C-BE38-4BD0-BA84-9B090E1F2B9B}" type="slidenum">
              <a:rPr lang="en-US" sz="900" smtClean="0"/>
              <a:pPr/>
              <a:t>‹N°›</a:t>
            </a:fld>
            <a:endParaRPr lang="en-US" sz="900" dirty="0"/>
          </a:p>
        </p:txBody>
      </p:sp>
      <p:pic>
        <p:nvPicPr>
          <p:cNvPr id="4" name="Picture 3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F816325A-642A-4E68-82ED-B014B1A32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2D9FC1-B428-4081-B14F-2DFB67CBC4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6954" y="1282133"/>
            <a:ext cx="8370094" cy="371475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2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098E6B-5C0D-413D-8479-687CFE920509}"/>
              </a:ext>
            </a:extLst>
          </p:cNvPr>
          <p:cNvGrpSpPr/>
          <p:nvPr userDrawn="1"/>
        </p:nvGrpSpPr>
        <p:grpSpPr>
          <a:xfrm>
            <a:off x="6755751" y="1"/>
            <a:ext cx="2486205" cy="1540919"/>
            <a:chOff x="6679908" y="0"/>
            <a:chExt cx="5713260" cy="35410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6C8A74F-FDDF-48E8-AC2B-A5BD59D7D6A3}"/>
                </a:ext>
              </a:extLst>
            </p:cNvPr>
            <p:cNvGrpSpPr/>
            <p:nvPr userDrawn="1"/>
          </p:nvGrpSpPr>
          <p:grpSpPr>
            <a:xfrm flipH="1">
              <a:off x="7561328" y="0"/>
              <a:ext cx="4831840" cy="3541007"/>
              <a:chOff x="-192127" y="-2"/>
              <a:chExt cx="4831840" cy="3367272"/>
            </a:xfrm>
          </p:grpSpPr>
          <p:sp>
            <p:nvSpPr>
              <p:cNvPr id="27" name="Diagonal Stripe 26">
                <a:extLst>
                  <a:ext uri="{FF2B5EF4-FFF2-40B4-BE49-F238E27FC236}">
                    <a16:creationId xmlns:a16="http://schemas.microsoft.com/office/drawing/2014/main" id="{2D5247F3-E6EB-4003-B1FD-F6200F0738E5}"/>
                  </a:ext>
                </a:extLst>
              </p:cNvPr>
              <p:cNvSpPr/>
              <p:nvPr userDrawn="1"/>
            </p:nvSpPr>
            <p:spPr>
              <a:xfrm>
                <a:off x="0" y="-1"/>
                <a:ext cx="4639713" cy="3367271"/>
              </a:xfrm>
              <a:prstGeom prst="diagStripe">
                <a:avLst>
                  <a:gd name="adj" fmla="val 5120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7D995-9FB8-4461-8AAA-FA8B9A145B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433638" y="-2"/>
                <a:ext cx="1240971" cy="91659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849B962F-68BC-4B89-B4D8-D862517534DF}"/>
                  </a:ext>
                </a:extLst>
              </p:cNvPr>
              <p:cNvSpPr/>
              <p:nvPr userDrawn="1"/>
            </p:nvSpPr>
            <p:spPr>
              <a:xfrm rot="19421162">
                <a:off x="-192127" y="1140864"/>
                <a:ext cx="1354398" cy="214994"/>
              </a:xfrm>
              <a:prstGeom prst="parallelogram">
                <a:avLst>
                  <a:gd name="adj" fmla="val 7200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8006416B-866C-47E5-8480-109B40F9EAA9}"/>
                </a:ext>
              </a:extLst>
            </p:cNvPr>
            <p:cNvSpPr/>
            <p:nvPr userDrawn="1"/>
          </p:nvSpPr>
          <p:spPr>
            <a:xfrm flipH="1">
              <a:off x="6679908" y="1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 spc="225"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edit subtitle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8487" y="4767263"/>
            <a:ext cx="2057400" cy="273844"/>
          </a:xfrm>
        </p:spPr>
        <p:txBody>
          <a:bodyPr/>
          <a:lstStyle>
            <a:lvl1pPr algn="ctr">
              <a:defRPr/>
            </a:lvl1pPr>
          </a:lstStyle>
          <a:p>
            <a:fld id="{8699F50C-BE38-4BD0-BA84-9B090E1F2B9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08" y="156772"/>
            <a:ext cx="6604114" cy="456671"/>
          </a:xfrm>
          <a:prstGeom prst="rect">
            <a:avLst/>
          </a:prstGeom>
        </p:spPr>
        <p:txBody>
          <a:bodyPr bIns="0" anchor="ctr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pic>
        <p:nvPicPr>
          <p:cNvPr id="8" name="Picture 7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3680E1B2-041C-4597-819A-72A0E39AC3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43" y="4774334"/>
            <a:ext cx="1632204" cy="283464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EE778BA9-334B-4A1B-A8E1-D07682C68214}"/>
              </a:ext>
            </a:extLst>
          </p:cNvPr>
          <p:cNvSpPr/>
          <p:nvPr userDrawn="1"/>
        </p:nvSpPr>
        <p:spPr>
          <a:xfrm>
            <a:off x="0" y="4695631"/>
            <a:ext cx="643812" cy="4566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782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73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98B-79EC-4198-80A6-AA26249FE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AC62C-B920-4268-95AD-17DB03876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FFB3-DBD3-43ED-BE12-9B17DA09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DEA69-29E9-4A57-8413-71A27667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00A9-5D5E-4717-A7A4-E5B70CAE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05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1655-A236-48C4-B0DD-0E5483C7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B4B8D-B1C8-4B7C-8179-507E72A30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673CE-0F6D-4E88-8494-4B6AE152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DF08-A1EC-43C0-AFB7-22BFAEBC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08DE-44BD-47C0-9E9C-828FCB52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33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0132-EC74-4A0E-B8AE-AA4A3E8F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EF8E2-4453-4BFB-8816-2DC85B91F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1C16-1A60-48D8-8F11-1E01F95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0F4BD-E922-4ED3-B2C1-188AF67A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F040F-369C-4FDE-86C7-3CCEEC0D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233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468C-0265-4C8B-BA90-BBF44E3A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2772C-4EE4-4EF8-BA56-30DF2F25F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7BB0B-D3D3-45C3-97C1-9FAE11819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EE64E-F08C-429B-9F73-B5C57CC3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584B4-1ABA-430B-A44F-0BFBE047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F62B-4DE5-4A9D-9934-71097CCE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5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46" y="4348708"/>
            <a:ext cx="766610" cy="59714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518864" y="375506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5821330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2D39-C6F3-43DE-8439-789262F6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0FD45-F287-4AF7-9AC5-9F5817398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9BEE0-E341-4198-B87D-52049D7D8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AAD7-EA47-4A45-AAF4-55F6C0937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4E8315-773D-4AC2-9E86-8AC0CC946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18500-D895-4C49-BEDB-C22EAB1D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0BBFF-4BD2-4268-B9B6-3024B213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BCFA6-FD4B-4612-9FF3-33A2127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586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D8ED9-DB35-45E6-8F81-E7DA2702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965E0-D1A4-479C-AA13-0E00E051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235E1-CC22-4567-8B71-C3D062BB9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BE135-04B9-4D7E-AE4C-57244C83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61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F1C86-951A-4503-89B6-54B35585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510F4-0B51-416F-BCB9-89BC6EFB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7FEC9-0704-46D1-BC97-5E7EC80B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846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961B-036E-4A4F-AE36-961482317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43878-E6A5-44E3-9A4F-8BF35B969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893E8-82A7-4D85-A0A6-58F22D5ED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432F0-F952-4413-8704-E828D863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1B04A-9F41-4916-BE70-64A33A72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3B27-1155-482B-9A0E-8A9E9860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50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FB03-410A-40A2-B780-B0C9F066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3A9B8-D819-4301-B4EE-8BBEECFE7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A3E1F-31A6-4ECA-9BD5-90B905575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13945-50B9-4D3E-B828-F999707E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0AEDB-A6D0-459F-8AA8-69D3C9CD5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D8B32-5852-4B77-A27C-DB32A618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566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FCE51-4C21-42C6-9A0A-F74C0D8F5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2AE47-F47A-43FD-8D7B-A68C74FEC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7B6D4-8DD8-4450-80D0-437E4D75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F9C4A-1626-43C3-8235-7EE29DE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52AB9-B801-485E-A9CD-39E712CA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375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69FCE2-6451-4029-BCAF-AC6CAAE09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7B002-BB41-4ECD-B1FF-FC3600817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E4667-9F89-47B5-A8DE-C674DDC6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BEB3B-CB11-4C2D-ACAA-3495A624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5A915-8C14-4A34-98E1-5A68825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BFA9-744C-4296-82A0-8A309F55D85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70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766"/>
                </a:solidFill>
              </a:defRPr>
            </a:lvl1pPr>
          </a:lstStyle>
          <a:p>
            <a:pPr>
              <a:defRPr/>
            </a:pPr>
            <a:fld id="{08D1B679-EFAA-C845-BD0D-46BF814A8732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400551"/>
            <a:ext cx="766610" cy="5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9A3D-571B-403B-988D-65CAD0D97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AED4D-8769-4FB1-97A0-F74A71E6B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EBBDB-6408-4C85-B06E-D0319FD5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F093-520C-41C9-A4E3-B0877E7E4B05}" type="datetimeFigureOut">
              <a:rPr lang="nl-BE" smtClean="0"/>
              <a:t>10/11/2021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0908-C9A2-49BF-B8D5-AF7B9990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1CB88-3CA6-4C08-9DEC-A7050546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FF2A5-4F0D-421D-8CF0-89ED535933A4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394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336550"/>
            <a:ext cx="471834" cy="425450"/>
          </a:xfrm>
          <a:prstGeom prst="rect">
            <a:avLst/>
          </a:prstGeom>
        </p:spPr>
      </p:pic>
      <p:sp>
        <p:nvSpPr>
          <p:cNvPr id="15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27440" y="376355"/>
            <a:ext cx="515719" cy="30826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  <a:latin typeface="ITC Lubalin Graph Std Book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n°</a:t>
            </a:r>
            <a:endParaRPr lang="nl-BE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00" y="4348708"/>
            <a:ext cx="766610" cy="59714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882052" y="555526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763268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518864" y="1268958"/>
            <a:ext cx="8229600" cy="3391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46" y="4348708"/>
            <a:ext cx="766610" cy="59714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518864" y="375506"/>
            <a:ext cx="8229600" cy="5400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767263"/>
            <a:ext cx="621432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72519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isu main quest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1723" r="5552" b="5433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9140" y="279450"/>
            <a:ext cx="4073665" cy="3673203"/>
          </a:xfrm>
          <a:prstGeom prst="rect">
            <a:avLst/>
          </a:prstGeom>
        </p:spPr>
      </p:pic>
      <p:pic>
        <p:nvPicPr>
          <p:cNvPr id="12" name="Image 11" descr="que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40" y="1112943"/>
            <a:ext cx="3840480" cy="1853184"/>
          </a:xfrm>
          <a:prstGeom prst="rect">
            <a:avLst/>
          </a:prstGeom>
        </p:spPr>
      </p:pic>
      <p:sp>
        <p:nvSpPr>
          <p:cNvPr id="13" name="Rectangle à coins arrondis 12"/>
          <p:cNvSpPr/>
          <p:nvPr userDrawn="1"/>
        </p:nvSpPr>
        <p:spPr>
          <a:xfrm>
            <a:off x="395536" y="3939902"/>
            <a:ext cx="2880320" cy="1008112"/>
          </a:xfrm>
          <a:prstGeom prst="roundRect">
            <a:avLst>
              <a:gd name="adj" fmla="val 1196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28384" y="4336577"/>
            <a:ext cx="792088" cy="6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7866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810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7497A3-1A0A-4B70-B03C-483C9495ADA7}" type="slidenum">
              <a:rPr lang="nl-BE" smtClean="0"/>
              <a:pPr>
                <a:defRPr/>
              </a:pPr>
              <a:t>‹N°›</a:t>
            </a:fld>
            <a:endParaRPr lang="nl-BE"/>
          </a:p>
        </p:txBody>
      </p:sp>
      <p:sp>
        <p:nvSpPr>
          <p:cNvPr id="3" name="MSIPCMContentMarking" descr="{&quot;HashCode&quot;:-66734365,&quot;Placement&quot;:&quot;Header&quot;,&quot;Top&quot;:0.0,&quot;Left&quot;:337.121033,&quot;SlideWidth&quot;:720,&quot;SlideHeight&quot;:405}">
            <a:extLst>
              <a:ext uri="{FF2B5EF4-FFF2-40B4-BE49-F238E27FC236}">
                <a16:creationId xmlns:a16="http://schemas.microsoft.com/office/drawing/2014/main" id="{294A3B3C-6A0C-4ED6-A256-C671F5693DCC}"/>
              </a:ext>
            </a:extLst>
          </p:cNvPr>
          <p:cNvSpPr txBox="1"/>
          <p:nvPr userDrawn="1"/>
        </p:nvSpPr>
        <p:spPr>
          <a:xfrm>
            <a:off x="4281437" y="0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60" r:id="rId2"/>
    <p:sldLayoutId id="2147483774" r:id="rId3"/>
    <p:sldLayoutId id="2147483772" r:id="rId4"/>
    <p:sldLayoutId id="2147483781" r:id="rId5"/>
    <p:sldLayoutId id="2147483782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810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7497A3-1A0A-4B70-B03C-483C9495ADA7}" type="slidenum">
              <a:rPr lang="nl-BE" smtClean="0"/>
              <a:pPr>
                <a:defRPr/>
              </a:pPr>
              <a:t>‹N°›</a:t>
            </a:fld>
            <a:endParaRPr lang="nl-BE"/>
          </a:p>
        </p:txBody>
      </p:sp>
      <p:sp>
        <p:nvSpPr>
          <p:cNvPr id="3" name="MSIPCMContentMarking" descr="{&quot;HashCode&quot;:-66734365,&quot;Placement&quot;:&quot;Header&quot;,&quot;Top&quot;:0.0,&quot;Left&quot;:337.121033,&quot;SlideWidth&quot;:720,&quot;SlideHeight&quot;:405}">
            <a:extLst>
              <a:ext uri="{FF2B5EF4-FFF2-40B4-BE49-F238E27FC236}">
                <a16:creationId xmlns:a16="http://schemas.microsoft.com/office/drawing/2014/main" id="{72633745-5E66-45DB-83A9-53E7324B92A5}"/>
              </a:ext>
            </a:extLst>
          </p:cNvPr>
          <p:cNvSpPr txBox="1"/>
          <p:nvPr userDrawn="1"/>
        </p:nvSpPr>
        <p:spPr>
          <a:xfrm>
            <a:off x="4281437" y="0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61731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810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7497A3-1A0A-4B70-B03C-483C9495ADA7}" type="slidenum">
              <a:rPr lang="nl-BE" smtClean="0"/>
              <a:pPr>
                <a:defRPr/>
              </a:pPr>
              <a:t>‹N°›</a:t>
            </a:fld>
            <a:endParaRPr lang="nl-BE"/>
          </a:p>
        </p:txBody>
      </p:sp>
      <p:pic>
        <p:nvPicPr>
          <p:cNvPr id="4" name="Revision_img_OK" descr="Imagen que contiene objeto, reloj&#10;&#10;Descripción generada automáticamente" hidden="1">
            <a:extLst>
              <a:ext uri="{FF2B5EF4-FFF2-40B4-BE49-F238E27FC236}">
                <a16:creationId xmlns:a16="http://schemas.microsoft.com/office/drawing/2014/main" id="{87CCF14F-CE32-479E-BE8B-9F4007BE16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27000"/>
            <a:ext cx="1032011" cy="1032011"/>
          </a:xfrm>
          <a:prstGeom prst="rect">
            <a:avLst/>
          </a:prstGeom>
        </p:spPr>
      </p:pic>
      <p:pic>
        <p:nvPicPr>
          <p:cNvPr id="5" name="Revision_img_REV" descr="Imagen que contiene objeto, reloj&#10;&#10;Descripción generada automáticamente" hidden="1">
            <a:extLst>
              <a:ext uri="{FF2B5EF4-FFF2-40B4-BE49-F238E27FC236}">
                <a16:creationId xmlns:a16="http://schemas.microsoft.com/office/drawing/2014/main" id="{49EB81B6-8448-41C8-B0A3-37706269AB7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27000"/>
            <a:ext cx="1032011" cy="1032011"/>
          </a:xfrm>
          <a:prstGeom prst="rect">
            <a:avLst/>
          </a:prstGeom>
        </p:spPr>
      </p:pic>
      <p:pic>
        <p:nvPicPr>
          <p:cNvPr id="7" name="Revision_img_PEND" descr="Imagen que contiene objeto, reloj, naranja, rojo&#10;&#10;Descripción generada automáticamente" hidden="1">
            <a:extLst>
              <a:ext uri="{FF2B5EF4-FFF2-40B4-BE49-F238E27FC236}">
                <a16:creationId xmlns:a16="http://schemas.microsoft.com/office/drawing/2014/main" id="{86C93C53-8B54-4563-9E9C-659EF4D4AB2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27000"/>
            <a:ext cx="1032011" cy="1032011"/>
          </a:xfrm>
          <a:prstGeom prst="rect">
            <a:avLst/>
          </a:prstGeom>
        </p:spPr>
      </p:pic>
      <p:sp>
        <p:nvSpPr>
          <p:cNvPr id="3" name="MSIPCMContentMarking" descr="{&quot;HashCode&quot;:-66734365,&quot;Placement&quot;:&quot;Header&quot;,&quot;Top&quot;:0.0,&quot;Left&quot;:337.121033,&quot;SlideWidth&quot;:720,&quot;SlideHeight&quot;:405}">
            <a:extLst>
              <a:ext uri="{FF2B5EF4-FFF2-40B4-BE49-F238E27FC236}">
                <a16:creationId xmlns:a16="http://schemas.microsoft.com/office/drawing/2014/main" id="{93ECFB91-7475-4F37-BFC1-D17BC0456819}"/>
              </a:ext>
            </a:extLst>
          </p:cNvPr>
          <p:cNvSpPr txBox="1"/>
          <p:nvPr userDrawn="1"/>
        </p:nvSpPr>
        <p:spPr>
          <a:xfrm>
            <a:off x="4281437" y="0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  <p:graphicFrame>
        <p:nvGraphicFramePr>
          <p:cNvPr id="8" name="IpsosToolbar_Briefing_Slide" hidden="1">
            <a:extLst>
              <a:ext uri="{FF2B5EF4-FFF2-40B4-BE49-F238E27FC236}">
                <a16:creationId xmlns:a16="http://schemas.microsoft.com/office/drawing/2014/main" id="{4E83681E-519E-46EE-B462-2E15CE0A027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67222482"/>
              </p:ext>
            </p:extLst>
          </p:nvPr>
        </p:nvGraphicFramePr>
        <p:xfrm>
          <a:off x="0" y="679520"/>
          <a:ext cx="4320000" cy="14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680429793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717690144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description (filter)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229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Banner info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79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Table/Question number/title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28839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2241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Slide/Chart </a:t>
                      </a:r>
                      <a:r>
                        <a:rPr lang="en-US" sz="900" b="0" i="0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not in library!)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060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5035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Sigs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475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 instruction</a:t>
                      </a:r>
                    </a:p>
                  </a:txBody>
                  <a:tcPr marL="36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981876"/>
                  </a:ext>
                </a:extLst>
              </a:tr>
            </a:tbl>
          </a:graphicData>
        </a:graphic>
      </p:graphicFrame>
      <p:graphicFrame>
        <p:nvGraphicFramePr>
          <p:cNvPr id="9" name="IpsosToolbar_Briefing_General" hidden="1">
            <a:extLst>
              <a:ext uri="{FF2B5EF4-FFF2-40B4-BE49-F238E27FC236}">
                <a16:creationId xmlns:a16="http://schemas.microsoft.com/office/drawing/2014/main" id="{D6B9185A-25A4-4890-B4B7-EEFBAAAB530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5078682"/>
              </p:ext>
            </p:extLst>
          </p:nvPr>
        </p:nvGraphicFramePr>
        <p:xfrm>
          <a:off x="0" y="-1"/>
          <a:ext cx="4320000" cy="27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680429793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717690144"/>
                    </a:ext>
                  </a:extLst>
                </a:gridCol>
              </a:tblGrid>
              <a:tr h="180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TIMINGS &amp; BATCHES </a:t>
                      </a:r>
                      <a:r>
                        <a:rPr lang="en-GB" sz="900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(intermediate deadlines)</a:t>
                      </a:r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GB" sz="10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03816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review moment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229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Batch 1, 2, ...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79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Deadline full report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288394"/>
                  </a:ext>
                </a:extLst>
              </a:tr>
              <a:tr h="180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INFO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424747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2241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title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060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5035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leader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47535"/>
                  </a:ext>
                </a:extLst>
              </a:tr>
              <a:tr h="180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BRIEFING INSTRUCTIONS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11206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project instruction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291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Conclusion layout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2086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 language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773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base size indication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2500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29292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 instruction</a:t>
                      </a:r>
                      <a:endParaRPr lang="en-US" sz="900" b="1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36000" marT="0" marB="0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29292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AE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981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99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56AC7-EFB7-43D3-8986-FF9E2EED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7E2AF-0FBF-468E-BAAB-02FB3E4F4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82A4-881F-467F-895D-4F311CFDA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43434-920A-427C-8FF8-769A29D0A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EFEBD-A58E-45F0-9357-186B3D7F1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7BFA9-744C-4296-82A0-8A309F55D852}" type="slidenum">
              <a:rPr lang="en-GB" smtClean="0"/>
              <a:t>‹N°›</a:t>
            </a:fld>
            <a:endParaRPr lang="en-GB" dirty="0"/>
          </a:p>
        </p:txBody>
      </p:sp>
      <p:sp>
        <p:nvSpPr>
          <p:cNvPr id="7" name="MSIPCMContentMarking" descr="{&quot;HashCode&quot;:-66734365,&quot;Placement&quot;:&quot;Header&quot;,&quot;Top&quot;:0.0,&quot;Left&quot;:337.121033,&quot;SlideWidth&quot;:720,&quot;SlideHeight&quot;:405}">
            <a:extLst>
              <a:ext uri="{FF2B5EF4-FFF2-40B4-BE49-F238E27FC236}">
                <a16:creationId xmlns:a16="http://schemas.microsoft.com/office/drawing/2014/main" id="{7FABCAE9-9C7F-44DB-9DA4-C2C0EFC677EC}"/>
              </a:ext>
            </a:extLst>
          </p:cNvPr>
          <p:cNvSpPr txBox="1"/>
          <p:nvPr userDrawn="1"/>
        </p:nvSpPr>
        <p:spPr>
          <a:xfrm>
            <a:off x="4281437" y="0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268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5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29.png"/><Relationship Id="rId7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21.xml"/><Relationship Id="rId5" Type="http://schemas.openxmlformats.org/officeDocument/2006/relationships/image" Target="../media/image31.svg"/><Relationship Id="rId10" Type="http://schemas.openxmlformats.org/officeDocument/2006/relationships/chart" Target="../charts/chart24.xml"/><Relationship Id="rId4" Type="http://schemas.openxmlformats.org/officeDocument/2006/relationships/image" Target="../media/image30.png"/><Relationship Id="rId9" Type="http://schemas.openxmlformats.org/officeDocument/2006/relationships/chart" Target="../charts/char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9.svg"/><Relationship Id="rId7" Type="http://schemas.microsoft.com/office/2007/relationships/hdphoto" Target="../media/hdphoto3.wdp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3.sv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8.jpeg"/><Relationship Id="rId3" Type="http://schemas.openxmlformats.org/officeDocument/2006/relationships/image" Target="../media/image42.png"/><Relationship Id="rId7" Type="http://schemas.openxmlformats.org/officeDocument/2006/relationships/image" Target="../media/image6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svg"/><Relationship Id="rId11" Type="http://schemas.openxmlformats.org/officeDocument/2006/relationships/image" Target="../media/image26.png"/><Relationship Id="rId5" Type="http://schemas.openxmlformats.org/officeDocument/2006/relationships/image" Target="../media/image48.png"/><Relationship Id="rId10" Type="http://schemas.openxmlformats.org/officeDocument/2006/relationships/image" Target="../media/image25.png"/><Relationship Id="rId4" Type="http://schemas.openxmlformats.org/officeDocument/2006/relationships/image" Target="../media/image43.svg"/><Relationship Id="rId9" Type="http://schemas.openxmlformats.org/officeDocument/2006/relationships/image" Target="../media/image24.png"/><Relationship Id="rId1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9E0C31E-66BF-4DBF-8EBB-97027435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5836"/>
            <a:ext cx="9144000" cy="6075172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FB75866D-4730-4C19-AF6A-763A2100B93C}"/>
              </a:ext>
            </a:extLst>
          </p:cNvPr>
          <p:cNvSpPr/>
          <p:nvPr/>
        </p:nvSpPr>
        <p:spPr>
          <a:xfrm>
            <a:off x="179512" y="123478"/>
            <a:ext cx="3757929" cy="3387090"/>
          </a:xfrm>
          <a:custGeom>
            <a:avLst/>
            <a:gdLst/>
            <a:ahLst/>
            <a:cxnLst/>
            <a:rect l="l" t="t" r="r" b="b"/>
            <a:pathLst>
              <a:path w="3757929" h="3387090">
                <a:moveTo>
                  <a:pt x="1688300" y="0"/>
                </a:moveTo>
                <a:lnTo>
                  <a:pt x="1642994" y="199"/>
                </a:lnTo>
                <a:lnTo>
                  <a:pt x="1597654" y="1625"/>
                </a:lnTo>
                <a:lnTo>
                  <a:pt x="1552306" y="4285"/>
                </a:lnTo>
                <a:lnTo>
                  <a:pt x="1506976" y="8184"/>
                </a:lnTo>
                <a:lnTo>
                  <a:pt x="1461690" y="13327"/>
                </a:lnTo>
                <a:lnTo>
                  <a:pt x="1416473" y="19719"/>
                </a:lnTo>
                <a:lnTo>
                  <a:pt x="1371352" y="27367"/>
                </a:lnTo>
                <a:lnTo>
                  <a:pt x="1326352" y="36275"/>
                </a:lnTo>
                <a:lnTo>
                  <a:pt x="1281498" y="46450"/>
                </a:lnTo>
                <a:lnTo>
                  <a:pt x="1236817" y="57896"/>
                </a:lnTo>
                <a:lnTo>
                  <a:pt x="1192334" y="70620"/>
                </a:lnTo>
                <a:lnTo>
                  <a:pt x="1148076" y="84626"/>
                </a:lnTo>
                <a:lnTo>
                  <a:pt x="1104067" y="99921"/>
                </a:lnTo>
                <a:lnTo>
                  <a:pt x="1060333" y="116509"/>
                </a:lnTo>
                <a:lnTo>
                  <a:pt x="1016901" y="134397"/>
                </a:lnTo>
                <a:lnTo>
                  <a:pt x="973795" y="153589"/>
                </a:lnTo>
                <a:lnTo>
                  <a:pt x="931043" y="174091"/>
                </a:lnTo>
                <a:lnTo>
                  <a:pt x="888668" y="195909"/>
                </a:lnTo>
                <a:lnTo>
                  <a:pt x="846698" y="219048"/>
                </a:lnTo>
                <a:lnTo>
                  <a:pt x="805158" y="243514"/>
                </a:lnTo>
                <a:lnTo>
                  <a:pt x="764074" y="269313"/>
                </a:lnTo>
                <a:lnTo>
                  <a:pt x="723740" y="296267"/>
                </a:lnTo>
                <a:lnTo>
                  <a:pt x="684435" y="324183"/>
                </a:lnTo>
                <a:lnTo>
                  <a:pt x="646166" y="353032"/>
                </a:lnTo>
                <a:lnTo>
                  <a:pt x="608937" y="382791"/>
                </a:lnTo>
                <a:lnTo>
                  <a:pt x="572755" y="413433"/>
                </a:lnTo>
                <a:lnTo>
                  <a:pt x="537624" y="444932"/>
                </a:lnTo>
                <a:lnTo>
                  <a:pt x="503550" y="477262"/>
                </a:lnTo>
                <a:lnTo>
                  <a:pt x="470539" y="510399"/>
                </a:lnTo>
                <a:lnTo>
                  <a:pt x="438596" y="544315"/>
                </a:lnTo>
                <a:lnTo>
                  <a:pt x="407727" y="578986"/>
                </a:lnTo>
                <a:lnTo>
                  <a:pt x="377937" y="614386"/>
                </a:lnTo>
                <a:lnTo>
                  <a:pt x="349231" y="650488"/>
                </a:lnTo>
                <a:lnTo>
                  <a:pt x="321616" y="687268"/>
                </a:lnTo>
                <a:lnTo>
                  <a:pt x="295096" y="724699"/>
                </a:lnTo>
                <a:lnTo>
                  <a:pt x="269678" y="762755"/>
                </a:lnTo>
                <a:lnTo>
                  <a:pt x="245366" y="801412"/>
                </a:lnTo>
                <a:lnTo>
                  <a:pt x="222166" y="840642"/>
                </a:lnTo>
                <a:lnTo>
                  <a:pt x="200085" y="880421"/>
                </a:lnTo>
                <a:lnTo>
                  <a:pt x="179126" y="920723"/>
                </a:lnTo>
                <a:lnTo>
                  <a:pt x="159296" y="961521"/>
                </a:lnTo>
                <a:lnTo>
                  <a:pt x="140600" y="1002791"/>
                </a:lnTo>
                <a:lnTo>
                  <a:pt x="123043" y="1044506"/>
                </a:lnTo>
                <a:lnTo>
                  <a:pt x="106632" y="1086640"/>
                </a:lnTo>
                <a:lnTo>
                  <a:pt x="91372" y="1129169"/>
                </a:lnTo>
                <a:lnTo>
                  <a:pt x="77267" y="1172066"/>
                </a:lnTo>
                <a:lnTo>
                  <a:pt x="64325" y="1215305"/>
                </a:lnTo>
                <a:lnTo>
                  <a:pt x="52549" y="1258861"/>
                </a:lnTo>
                <a:lnTo>
                  <a:pt x="41946" y="1302707"/>
                </a:lnTo>
                <a:lnTo>
                  <a:pt x="32522" y="1346819"/>
                </a:lnTo>
                <a:lnTo>
                  <a:pt x="24281" y="1391171"/>
                </a:lnTo>
                <a:lnTo>
                  <a:pt x="17229" y="1435735"/>
                </a:lnTo>
                <a:lnTo>
                  <a:pt x="11372" y="1480488"/>
                </a:lnTo>
                <a:lnTo>
                  <a:pt x="6715" y="1525404"/>
                </a:lnTo>
                <a:lnTo>
                  <a:pt x="3263" y="1570455"/>
                </a:lnTo>
                <a:lnTo>
                  <a:pt x="1023" y="1615617"/>
                </a:lnTo>
                <a:lnTo>
                  <a:pt x="0" y="1660864"/>
                </a:lnTo>
                <a:lnTo>
                  <a:pt x="198" y="1706171"/>
                </a:lnTo>
                <a:lnTo>
                  <a:pt x="1624" y="1751511"/>
                </a:lnTo>
                <a:lnTo>
                  <a:pt x="4284" y="1796858"/>
                </a:lnTo>
                <a:lnTo>
                  <a:pt x="8182" y="1842188"/>
                </a:lnTo>
                <a:lnTo>
                  <a:pt x="13324" y="1887473"/>
                </a:lnTo>
                <a:lnTo>
                  <a:pt x="19716" y="1932690"/>
                </a:lnTo>
                <a:lnTo>
                  <a:pt x="27363" y="1977811"/>
                </a:lnTo>
                <a:lnTo>
                  <a:pt x="36271" y="2022810"/>
                </a:lnTo>
                <a:lnTo>
                  <a:pt x="46445" y="2067664"/>
                </a:lnTo>
                <a:lnTo>
                  <a:pt x="57891" y="2112344"/>
                </a:lnTo>
                <a:lnTo>
                  <a:pt x="70613" y="2156827"/>
                </a:lnTo>
                <a:lnTo>
                  <a:pt x="84619" y="2201085"/>
                </a:lnTo>
                <a:lnTo>
                  <a:pt x="99912" y="2245093"/>
                </a:lnTo>
                <a:lnTo>
                  <a:pt x="116500" y="2288827"/>
                </a:lnTo>
                <a:lnTo>
                  <a:pt x="134386" y="2332258"/>
                </a:lnTo>
                <a:lnTo>
                  <a:pt x="153577" y="2375363"/>
                </a:lnTo>
                <a:lnTo>
                  <a:pt x="174078" y="2418115"/>
                </a:lnTo>
                <a:lnTo>
                  <a:pt x="195895" y="2460489"/>
                </a:lnTo>
                <a:lnTo>
                  <a:pt x="219033" y="2502458"/>
                </a:lnTo>
                <a:lnTo>
                  <a:pt x="243498" y="2543998"/>
                </a:lnTo>
                <a:lnTo>
                  <a:pt x="269295" y="2585081"/>
                </a:lnTo>
                <a:lnTo>
                  <a:pt x="297826" y="2627391"/>
                </a:lnTo>
                <a:lnTo>
                  <a:pt x="327796" y="2668536"/>
                </a:lnTo>
                <a:lnTo>
                  <a:pt x="359149" y="2708518"/>
                </a:lnTo>
                <a:lnTo>
                  <a:pt x="391824" y="2747338"/>
                </a:lnTo>
                <a:lnTo>
                  <a:pt x="425764" y="2784998"/>
                </a:lnTo>
                <a:lnTo>
                  <a:pt x="460910" y="2821498"/>
                </a:lnTo>
                <a:lnTo>
                  <a:pt x="497203" y="2856840"/>
                </a:lnTo>
                <a:lnTo>
                  <a:pt x="534586" y="2891025"/>
                </a:lnTo>
                <a:lnTo>
                  <a:pt x="572999" y="2924055"/>
                </a:lnTo>
                <a:lnTo>
                  <a:pt x="612384" y="2955930"/>
                </a:lnTo>
                <a:lnTo>
                  <a:pt x="652683" y="2986653"/>
                </a:lnTo>
                <a:lnTo>
                  <a:pt x="693837" y="3016223"/>
                </a:lnTo>
                <a:lnTo>
                  <a:pt x="735787" y="3044643"/>
                </a:lnTo>
                <a:lnTo>
                  <a:pt x="778476" y="3071913"/>
                </a:lnTo>
                <a:lnTo>
                  <a:pt x="821845" y="3098035"/>
                </a:lnTo>
                <a:lnTo>
                  <a:pt x="865834" y="3123010"/>
                </a:lnTo>
                <a:lnTo>
                  <a:pt x="910387" y="3146839"/>
                </a:lnTo>
                <a:lnTo>
                  <a:pt x="955443" y="3169524"/>
                </a:lnTo>
                <a:lnTo>
                  <a:pt x="1000945" y="3191065"/>
                </a:lnTo>
                <a:lnTo>
                  <a:pt x="1046835" y="3211465"/>
                </a:lnTo>
                <a:lnTo>
                  <a:pt x="1093053" y="3230724"/>
                </a:lnTo>
                <a:lnTo>
                  <a:pt x="1139542" y="3248843"/>
                </a:lnTo>
                <a:lnTo>
                  <a:pt x="1186242" y="3265824"/>
                </a:lnTo>
                <a:lnTo>
                  <a:pt x="1233095" y="3281668"/>
                </a:lnTo>
                <a:lnTo>
                  <a:pt x="1280044" y="3296376"/>
                </a:lnTo>
                <a:lnTo>
                  <a:pt x="1327028" y="3309949"/>
                </a:lnTo>
                <a:lnTo>
                  <a:pt x="1373991" y="3322389"/>
                </a:lnTo>
                <a:lnTo>
                  <a:pt x="1420872" y="3333697"/>
                </a:lnTo>
                <a:lnTo>
                  <a:pt x="1467615" y="3343874"/>
                </a:lnTo>
                <a:lnTo>
                  <a:pt x="1514160" y="3352921"/>
                </a:lnTo>
                <a:lnTo>
                  <a:pt x="1560449" y="3360840"/>
                </a:lnTo>
                <a:lnTo>
                  <a:pt x="1606423" y="3367632"/>
                </a:lnTo>
                <a:lnTo>
                  <a:pt x="1652024" y="3373298"/>
                </a:lnTo>
                <a:lnTo>
                  <a:pt x="1697193" y="3377839"/>
                </a:lnTo>
                <a:lnTo>
                  <a:pt x="1741872" y="3381257"/>
                </a:lnTo>
                <a:lnTo>
                  <a:pt x="1812976" y="3384895"/>
                </a:lnTo>
                <a:lnTo>
                  <a:pt x="1886066" y="3386636"/>
                </a:lnTo>
                <a:lnTo>
                  <a:pt x="1923335" y="3386720"/>
                </a:lnTo>
                <a:lnTo>
                  <a:pt x="1961074" y="3386237"/>
                </a:lnTo>
                <a:lnTo>
                  <a:pt x="1999276" y="3385159"/>
                </a:lnTo>
                <a:lnTo>
                  <a:pt x="2037931" y="3383455"/>
                </a:lnTo>
                <a:lnTo>
                  <a:pt x="2077031" y="3381094"/>
                </a:lnTo>
                <a:lnTo>
                  <a:pt x="2116567" y="3378047"/>
                </a:lnTo>
                <a:lnTo>
                  <a:pt x="2156531" y="3374282"/>
                </a:lnTo>
                <a:lnTo>
                  <a:pt x="2196915" y="3369769"/>
                </a:lnTo>
                <a:lnTo>
                  <a:pt x="2237708" y="3364479"/>
                </a:lnTo>
                <a:lnTo>
                  <a:pt x="2278904" y="3358380"/>
                </a:lnTo>
                <a:lnTo>
                  <a:pt x="2320493" y="3351442"/>
                </a:lnTo>
                <a:lnTo>
                  <a:pt x="2362467" y="3343635"/>
                </a:lnTo>
                <a:lnTo>
                  <a:pt x="2404817" y="3334928"/>
                </a:lnTo>
                <a:lnTo>
                  <a:pt x="2447534" y="3325291"/>
                </a:lnTo>
                <a:lnTo>
                  <a:pt x="2490611" y="3314694"/>
                </a:lnTo>
                <a:lnTo>
                  <a:pt x="2534037" y="3303107"/>
                </a:lnTo>
                <a:lnTo>
                  <a:pt x="2577805" y="3290498"/>
                </a:lnTo>
                <a:lnTo>
                  <a:pt x="2621907" y="3276838"/>
                </a:lnTo>
                <a:lnTo>
                  <a:pt x="2666332" y="3262096"/>
                </a:lnTo>
                <a:lnTo>
                  <a:pt x="2711074" y="3246242"/>
                </a:lnTo>
                <a:lnTo>
                  <a:pt x="2756123" y="3229245"/>
                </a:lnTo>
                <a:lnTo>
                  <a:pt x="2801470" y="3211075"/>
                </a:lnTo>
                <a:lnTo>
                  <a:pt x="2847108" y="3191702"/>
                </a:lnTo>
                <a:lnTo>
                  <a:pt x="2893026" y="3171096"/>
                </a:lnTo>
                <a:lnTo>
                  <a:pt x="2939218" y="3149225"/>
                </a:lnTo>
                <a:lnTo>
                  <a:pt x="2985674" y="3126059"/>
                </a:lnTo>
                <a:lnTo>
                  <a:pt x="3032385" y="3101569"/>
                </a:lnTo>
                <a:lnTo>
                  <a:pt x="3079344" y="3075724"/>
                </a:lnTo>
                <a:lnTo>
                  <a:pt x="3126540" y="3048493"/>
                </a:lnTo>
                <a:lnTo>
                  <a:pt x="3173967" y="3019845"/>
                </a:lnTo>
                <a:lnTo>
                  <a:pt x="3221614" y="2989752"/>
                </a:lnTo>
                <a:lnTo>
                  <a:pt x="3269474" y="2958182"/>
                </a:lnTo>
                <a:lnTo>
                  <a:pt x="3317538" y="2925105"/>
                </a:lnTo>
                <a:lnTo>
                  <a:pt x="3365798" y="2890490"/>
                </a:lnTo>
                <a:lnTo>
                  <a:pt x="3414244" y="2854307"/>
                </a:lnTo>
                <a:lnTo>
                  <a:pt x="3462868" y="2816526"/>
                </a:lnTo>
                <a:lnTo>
                  <a:pt x="3511661" y="2777117"/>
                </a:lnTo>
                <a:lnTo>
                  <a:pt x="3560616" y="2736048"/>
                </a:lnTo>
                <a:lnTo>
                  <a:pt x="3609723" y="2693290"/>
                </a:lnTo>
                <a:lnTo>
                  <a:pt x="3658973" y="2648812"/>
                </a:lnTo>
                <a:lnTo>
                  <a:pt x="3708359" y="2602584"/>
                </a:lnTo>
                <a:lnTo>
                  <a:pt x="3757870" y="2554576"/>
                </a:lnTo>
                <a:lnTo>
                  <a:pt x="3453250" y="2533704"/>
                </a:lnTo>
                <a:lnTo>
                  <a:pt x="3302869" y="2481327"/>
                </a:lnTo>
                <a:lnTo>
                  <a:pt x="3262771" y="2356567"/>
                </a:lnTo>
                <a:lnTo>
                  <a:pt x="3288999" y="2118547"/>
                </a:lnTo>
                <a:lnTo>
                  <a:pt x="3295159" y="2074077"/>
                </a:lnTo>
                <a:lnTo>
                  <a:pt x="3300815" y="2028788"/>
                </a:lnTo>
                <a:lnTo>
                  <a:pt x="3305910" y="1982740"/>
                </a:lnTo>
                <a:lnTo>
                  <a:pt x="3310386" y="1935995"/>
                </a:lnTo>
                <a:lnTo>
                  <a:pt x="3314183" y="1888615"/>
                </a:lnTo>
                <a:lnTo>
                  <a:pt x="3317243" y="1840659"/>
                </a:lnTo>
                <a:lnTo>
                  <a:pt x="3319509" y="1792190"/>
                </a:lnTo>
                <a:lnTo>
                  <a:pt x="3320920" y="1743268"/>
                </a:lnTo>
                <a:lnTo>
                  <a:pt x="3321420" y="1693956"/>
                </a:lnTo>
                <a:lnTo>
                  <a:pt x="3320949" y="1644313"/>
                </a:lnTo>
                <a:lnTo>
                  <a:pt x="3319449" y="1594402"/>
                </a:lnTo>
                <a:lnTo>
                  <a:pt x="3316862" y="1544283"/>
                </a:lnTo>
                <a:lnTo>
                  <a:pt x="3313128" y="1494018"/>
                </a:lnTo>
                <a:lnTo>
                  <a:pt x="3308190" y="1443667"/>
                </a:lnTo>
                <a:lnTo>
                  <a:pt x="3301990" y="1393293"/>
                </a:lnTo>
                <a:lnTo>
                  <a:pt x="3294468" y="1342956"/>
                </a:lnTo>
                <a:lnTo>
                  <a:pt x="3285566" y="1292717"/>
                </a:lnTo>
                <a:lnTo>
                  <a:pt x="3275226" y="1242638"/>
                </a:lnTo>
                <a:lnTo>
                  <a:pt x="3263389" y="1192780"/>
                </a:lnTo>
                <a:lnTo>
                  <a:pt x="3249996" y="1143203"/>
                </a:lnTo>
                <a:lnTo>
                  <a:pt x="3234991" y="1093971"/>
                </a:lnTo>
                <a:lnTo>
                  <a:pt x="3218313" y="1045142"/>
                </a:lnTo>
                <a:lnTo>
                  <a:pt x="3199904" y="996779"/>
                </a:lnTo>
                <a:lnTo>
                  <a:pt x="3179706" y="948943"/>
                </a:lnTo>
                <a:lnTo>
                  <a:pt x="3157661" y="901695"/>
                </a:lnTo>
                <a:lnTo>
                  <a:pt x="3133710" y="855097"/>
                </a:lnTo>
                <a:lnTo>
                  <a:pt x="3107794" y="809208"/>
                </a:lnTo>
                <a:lnTo>
                  <a:pt x="3079856" y="764092"/>
                </a:lnTo>
                <a:lnTo>
                  <a:pt x="3052901" y="723756"/>
                </a:lnTo>
                <a:lnTo>
                  <a:pt x="3024986" y="684450"/>
                </a:lnTo>
                <a:lnTo>
                  <a:pt x="2996136" y="646180"/>
                </a:lnTo>
                <a:lnTo>
                  <a:pt x="2966377" y="608950"/>
                </a:lnTo>
                <a:lnTo>
                  <a:pt x="2935735" y="572766"/>
                </a:lnTo>
                <a:lnTo>
                  <a:pt x="2904236" y="537634"/>
                </a:lnTo>
                <a:lnTo>
                  <a:pt x="2871906" y="503560"/>
                </a:lnTo>
                <a:lnTo>
                  <a:pt x="2838769" y="470547"/>
                </a:lnTo>
                <a:lnTo>
                  <a:pt x="2804853" y="438604"/>
                </a:lnTo>
                <a:lnTo>
                  <a:pt x="2770182" y="407733"/>
                </a:lnTo>
                <a:lnTo>
                  <a:pt x="2734782" y="377943"/>
                </a:lnTo>
                <a:lnTo>
                  <a:pt x="2698680" y="349236"/>
                </a:lnTo>
                <a:lnTo>
                  <a:pt x="2661900" y="321620"/>
                </a:lnTo>
                <a:lnTo>
                  <a:pt x="2624469" y="295100"/>
                </a:lnTo>
                <a:lnTo>
                  <a:pt x="2586412" y="269681"/>
                </a:lnTo>
                <a:lnTo>
                  <a:pt x="2547756" y="245368"/>
                </a:lnTo>
                <a:lnTo>
                  <a:pt x="2508525" y="222168"/>
                </a:lnTo>
                <a:lnTo>
                  <a:pt x="2468746" y="200086"/>
                </a:lnTo>
                <a:lnTo>
                  <a:pt x="2428445" y="179127"/>
                </a:lnTo>
                <a:lnTo>
                  <a:pt x="2387646" y="159296"/>
                </a:lnTo>
                <a:lnTo>
                  <a:pt x="2346377" y="140600"/>
                </a:lnTo>
                <a:lnTo>
                  <a:pt x="2304662" y="123043"/>
                </a:lnTo>
                <a:lnTo>
                  <a:pt x="2262527" y="106632"/>
                </a:lnTo>
                <a:lnTo>
                  <a:pt x="2219998" y="91371"/>
                </a:lnTo>
                <a:lnTo>
                  <a:pt x="2177101" y="77266"/>
                </a:lnTo>
                <a:lnTo>
                  <a:pt x="2133862" y="64324"/>
                </a:lnTo>
                <a:lnTo>
                  <a:pt x="2090306" y="52548"/>
                </a:lnTo>
                <a:lnTo>
                  <a:pt x="2046459" y="41945"/>
                </a:lnTo>
                <a:lnTo>
                  <a:pt x="2002347" y="32520"/>
                </a:lnTo>
                <a:lnTo>
                  <a:pt x="1957996" y="24279"/>
                </a:lnTo>
                <a:lnTo>
                  <a:pt x="1913431" y="17228"/>
                </a:lnTo>
                <a:lnTo>
                  <a:pt x="1868677" y="11371"/>
                </a:lnTo>
                <a:lnTo>
                  <a:pt x="1823762" y="6714"/>
                </a:lnTo>
                <a:lnTo>
                  <a:pt x="1778710" y="3263"/>
                </a:lnTo>
                <a:lnTo>
                  <a:pt x="1733548" y="1023"/>
                </a:lnTo>
                <a:lnTo>
                  <a:pt x="16883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8341EA5-549E-40A6-AF76-296A43A7AC58}"/>
              </a:ext>
            </a:extLst>
          </p:cNvPr>
          <p:cNvSpPr>
            <a:spLocks noGrp="1"/>
          </p:cNvSpPr>
          <p:nvPr/>
        </p:nvSpPr>
        <p:spPr bwMode="auto">
          <a:xfrm>
            <a:off x="251520" y="4299942"/>
            <a:ext cx="5708650" cy="62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Conférence de presse</a:t>
            </a:r>
          </a:p>
          <a:p>
            <a:r>
              <a:rPr lang="fr-BE" sz="1100" b="1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15 novembre 2021</a:t>
            </a:r>
            <a:endParaRPr lang="fr-BE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8E31C4C-B850-4A08-BC94-23D1F7D67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335945"/>
            <a:ext cx="712404" cy="5572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63DDB5-B875-4684-9BCD-F6A41CE2B8D3}"/>
              </a:ext>
            </a:extLst>
          </p:cNvPr>
          <p:cNvSpPr txBox="1"/>
          <p:nvPr/>
        </p:nvSpPr>
        <p:spPr>
          <a:xfrm>
            <a:off x="251520" y="786367"/>
            <a:ext cx="3200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ITC Lubalin Graph Std" panose="020B0604020202020204" charset="0"/>
              </a:rPr>
              <a:t>Observatoire </a:t>
            </a: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ITC Lubalin Graph Std" panose="020B0604020202020204" charset="0"/>
              </a:rPr>
              <a:t>Investissements durables </a:t>
            </a:r>
            <a:br>
              <a:rPr lang="fr-F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ITC Lubalin Graph Std" panose="020B0604020202020204" charset="0"/>
              </a:rPr>
            </a:br>
            <a:r>
              <a:rPr lang="fr-F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ITC Lubalin Graph Std" panose="020B0604020202020204" charset="0"/>
              </a:rPr>
              <a:t>et Epargne</a:t>
            </a:r>
          </a:p>
          <a:p>
            <a:pPr algn="ctr">
              <a:spcAft>
                <a:spcPts val="600"/>
              </a:spcAft>
            </a:pPr>
            <a:r>
              <a:rPr lang="fr-F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ITC Lubalin Graph Std" panose="020B060402020202020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77286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76742" y="231490"/>
            <a:ext cx="8760525" cy="540060"/>
          </a:xfrm>
        </p:spPr>
        <p:txBody>
          <a:bodyPr/>
          <a:lstStyle/>
          <a:p>
            <a:r>
              <a:rPr lang="fr-FR" dirty="0">
                <a:solidFill>
                  <a:srgbClr val="00AEEF"/>
                </a:solidFill>
                <a:cs typeface="ITC Lubalin Graph Std" panose="020B0604020202020204" charset="0"/>
              </a:rPr>
              <a:t>Via quel(s) produit(s) pensez-vous qu’il soit possible d’investir de façon socialement responsable?</a:t>
            </a:r>
            <a:endParaRPr lang="fr-BE" dirty="0">
              <a:solidFill>
                <a:srgbClr val="00AEEF"/>
              </a:solidFill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766233" y="488953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2681" y="4249019"/>
            <a:ext cx="1214587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343876E-97C5-4AB8-8FBB-DBBEE9C74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585391"/>
              </p:ext>
            </p:extLst>
          </p:nvPr>
        </p:nvGraphicFramePr>
        <p:xfrm>
          <a:off x="212598" y="1467307"/>
          <a:ext cx="6428136" cy="325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53662743-5D5D-4BF8-8146-1B167A1D252A}"/>
              </a:ext>
            </a:extLst>
          </p:cNvPr>
          <p:cNvSpPr txBox="1"/>
          <p:nvPr/>
        </p:nvSpPr>
        <p:spPr>
          <a:xfrm>
            <a:off x="421641" y="980223"/>
            <a:ext cx="8326823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L’épargne-pension durable serait l’investissement socialement responsable privilégié par les Belges.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A3A2C2-F9A1-4F86-9B27-1308D90EC5B1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à coins arrondis 8">
            <a:extLst>
              <a:ext uri="{FF2B5EF4-FFF2-40B4-BE49-F238E27FC236}">
                <a16:creationId xmlns:a16="http://schemas.microsoft.com/office/drawing/2014/main" id="{49BC7AD6-5910-4702-A926-D437AC98431D}"/>
              </a:ext>
            </a:extLst>
          </p:cNvPr>
          <p:cNvSpPr/>
          <p:nvPr/>
        </p:nvSpPr>
        <p:spPr>
          <a:xfrm>
            <a:off x="4211961" y="1753212"/>
            <a:ext cx="2232247" cy="21958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41%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25-34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tangle à coins arrondis 8">
            <a:extLst>
              <a:ext uri="{FF2B5EF4-FFF2-40B4-BE49-F238E27FC236}">
                <a16:creationId xmlns:a16="http://schemas.microsoft.com/office/drawing/2014/main" id="{4D1E1E6F-FE6D-4A7D-89AF-861CED8AC0B2}"/>
              </a:ext>
            </a:extLst>
          </p:cNvPr>
          <p:cNvSpPr/>
          <p:nvPr/>
        </p:nvSpPr>
        <p:spPr>
          <a:xfrm>
            <a:off x="4103502" y="2154251"/>
            <a:ext cx="2772754" cy="21125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4" name="Rectangle à coins arrondis 8">
            <a:extLst>
              <a:ext uri="{FF2B5EF4-FFF2-40B4-BE49-F238E27FC236}">
                <a16:creationId xmlns:a16="http://schemas.microsoft.com/office/drawing/2014/main" id="{6225109D-40E1-4B02-BF47-E83F0F913933}"/>
              </a:ext>
            </a:extLst>
          </p:cNvPr>
          <p:cNvSpPr/>
          <p:nvPr/>
        </p:nvSpPr>
        <p:spPr>
          <a:xfrm>
            <a:off x="4091876" y="2530431"/>
            <a:ext cx="2784380" cy="21125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37%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5" name="Rectangle à coins arrondis 8">
            <a:extLst>
              <a:ext uri="{FF2B5EF4-FFF2-40B4-BE49-F238E27FC236}">
                <a16:creationId xmlns:a16="http://schemas.microsoft.com/office/drawing/2014/main" id="{3DA0FCF4-8D8C-4AC1-92B9-E7E9F6F6D0E7}"/>
              </a:ext>
            </a:extLst>
          </p:cNvPr>
          <p:cNvSpPr/>
          <p:nvPr/>
        </p:nvSpPr>
        <p:spPr>
          <a:xfrm>
            <a:off x="3993470" y="2900788"/>
            <a:ext cx="2882786" cy="23554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</a:t>
            </a: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6" name="Rectangle à coins arrondis 8">
            <a:extLst>
              <a:ext uri="{FF2B5EF4-FFF2-40B4-BE49-F238E27FC236}">
                <a16:creationId xmlns:a16="http://schemas.microsoft.com/office/drawing/2014/main" id="{F13EEEEE-0E8D-4034-916D-97AF6C572314}"/>
              </a:ext>
            </a:extLst>
          </p:cNvPr>
          <p:cNvSpPr/>
          <p:nvPr/>
        </p:nvSpPr>
        <p:spPr>
          <a:xfrm>
            <a:off x="3563888" y="3273762"/>
            <a:ext cx="3312368" cy="23497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7" name="Rectangle à coins arrondis 8">
            <a:extLst>
              <a:ext uri="{FF2B5EF4-FFF2-40B4-BE49-F238E27FC236}">
                <a16:creationId xmlns:a16="http://schemas.microsoft.com/office/drawing/2014/main" id="{3F0631FC-6BA3-4C57-A2D1-B7CEFC1557EC}"/>
              </a:ext>
            </a:extLst>
          </p:cNvPr>
          <p:cNvSpPr/>
          <p:nvPr/>
        </p:nvSpPr>
        <p:spPr>
          <a:xfrm>
            <a:off x="3563888" y="3629030"/>
            <a:ext cx="3312368" cy="234975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8" name="Rectangle à coins arrondis 8">
            <a:extLst>
              <a:ext uri="{FF2B5EF4-FFF2-40B4-BE49-F238E27FC236}">
                <a16:creationId xmlns:a16="http://schemas.microsoft.com/office/drawing/2014/main" id="{92BB705D-EC47-4662-8985-062DDAB344CA}"/>
              </a:ext>
            </a:extLst>
          </p:cNvPr>
          <p:cNvSpPr/>
          <p:nvPr/>
        </p:nvSpPr>
        <p:spPr>
          <a:xfrm>
            <a:off x="4211960" y="4302185"/>
            <a:ext cx="4248472" cy="42461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37%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35-44;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38%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55-64;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37%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65+;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43%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non-investisseurs 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91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7222" y="190982"/>
            <a:ext cx="8229600" cy="540060"/>
          </a:xfrm>
        </p:spPr>
        <p:txBody>
          <a:bodyPr/>
          <a:lstStyle/>
          <a:p>
            <a:r>
              <a:rPr lang="fr-FR" dirty="0">
                <a:cs typeface="ITC Lubalin Graph Std" panose="020B0604020202020204" charset="0"/>
              </a:rPr>
              <a:t>Seriez-vous intéressé(e) de souscrire une épargne-pension SRI ou de transférer votre épargne-pension vers une épargne-pension SRI ?</a:t>
            </a:r>
            <a:endParaRPr lang="fr-BE" dirty="0"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799746771"/>
              </p:ext>
            </p:extLst>
          </p:nvPr>
        </p:nvGraphicFramePr>
        <p:xfrm>
          <a:off x="2732713" y="1651809"/>
          <a:ext cx="3791378" cy="290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800944" y="486074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6376" y="4249019"/>
            <a:ext cx="1180892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CA24EA4B-8BD4-4014-833A-AC2BE0BD67EA}"/>
              </a:ext>
            </a:extLst>
          </p:cNvPr>
          <p:cNvSpPr txBox="1"/>
          <p:nvPr/>
        </p:nvSpPr>
        <p:spPr>
          <a:xfrm>
            <a:off x="5253790" y="2121892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OUI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A1EA2D60-16ED-458D-8011-5F69AF969D1E}"/>
              </a:ext>
            </a:extLst>
          </p:cNvPr>
          <p:cNvSpPr txBox="1"/>
          <p:nvPr/>
        </p:nvSpPr>
        <p:spPr>
          <a:xfrm>
            <a:off x="4116692" y="4408159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4991643-0C56-4C80-9870-AF3D36D756A7}"/>
              </a:ext>
            </a:extLst>
          </p:cNvPr>
          <p:cNvSpPr txBox="1"/>
          <p:nvPr/>
        </p:nvSpPr>
        <p:spPr>
          <a:xfrm>
            <a:off x="421641" y="1225084"/>
            <a:ext cx="8441361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Plus d’1 Belge sur 3 serait intéressé par une épargne-pension socialement responsable.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A3A706A2-337A-4A06-99E8-A737D3124023}"/>
              </a:ext>
            </a:extLst>
          </p:cNvPr>
          <p:cNvSpPr txBox="1"/>
          <p:nvPr/>
        </p:nvSpPr>
        <p:spPr>
          <a:xfrm>
            <a:off x="1509374" y="1863864"/>
            <a:ext cx="2142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déjà une épargne-pension socialement responsable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1CE70C-813C-4743-B30E-CAFA26E833BE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val Callout 7">
            <a:extLst>
              <a:ext uri="{FF2B5EF4-FFF2-40B4-BE49-F238E27FC236}">
                <a16:creationId xmlns:a16="http://schemas.microsoft.com/office/drawing/2014/main" id="{E8AA5B28-2F0A-42C9-826B-85D4BDF35FAE}"/>
              </a:ext>
            </a:extLst>
          </p:cNvPr>
          <p:cNvSpPr/>
          <p:nvPr/>
        </p:nvSpPr>
        <p:spPr>
          <a:xfrm>
            <a:off x="5825472" y="1854156"/>
            <a:ext cx="2962041" cy="1423779"/>
          </a:xfrm>
          <a:prstGeom prst="wedgeEllipseCallout">
            <a:avLst>
              <a:gd name="adj1" fmla="val -68199"/>
              <a:gd name="adj2" fmla="val 169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18-34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45-54 </a:t>
            </a:r>
          </a:p>
          <a:p>
            <a:pPr algn="ctr">
              <a:defRPr/>
            </a:pPr>
            <a:r>
              <a:rPr lang="fr-FR" sz="1050" b="1" dirty="0">
                <a:solidFill>
                  <a:srgbClr val="14B2E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parmi ceux ayant une épargne-pension</a:t>
            </a:r>
          </a:p>
        </p:txBody>
      </p:sp>
    </p:spTree>
    <p:extLst>
      <p:ext uri="{BB962C8B-B14F-4D97-AF65-F5344CB8AC3E}">
        <p14:creationId xmlns:p14="http://schemas.microsoft.com/office/powerpoint/2010/main" val="294655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95486"/>
            <a:ext cx="8478236" cy="540060"/>
          </a:xfrm>
        </p:spPr>
        <p:txBody>
          <a:bodyPr/>
          <a:lstStyle/>
          <a:p>
            <a:r>
              <a:rPr lang="fr-FR" dirty="0">
                <a:cs typeface="ITC Lubalin Graph Std" panose="020B0604020202020204" charset="0"/>
              </a:rPr>
              <a:t>Quelle(s) sont/seraient vos principale(s) motivation(s) à souscrire des produits SRI?</a:t>
            </a:r>
            <a:endParaRPr lang="nl-BE" dirty="0"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738000" y="4857175"/>
            <a:ext cx="7668000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Ceux qui seraient encouragés à investir (davantage) durablement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492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96EA94C-3FC6-45EB-8B97-2E5355F26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522636"/>
              </p:ext>
            </p:extLst>
          </p:nvPr>
        </p:nvGraphicFramePr>
        <p:xfrm>
          <a:off x="-178673" y="1347614"/>
          <a:ext cx="7540559" cy="319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C76CC11A-0E89-4B1C-A959-47026255D50D}"/>
              </a:ext>
            </a:extLst>
          </p:cNvPr>
          <p:cNvSpPr txBox="1"/>
          <p:nvPr/>
        </p:nvSpPr>
        <p:spPr>
          <a:xfrm>
            <a:off x="490229" y="1082791"/>
            <a:ext cx="8478236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 rendement financier des produits SRI est la principale motivation pour y souscrire.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1861EF-E84F-4C18-83FA-70E61CBF2B66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588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9186BE5-26B0-4F0E-A6A8-F331E4F14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0975140"/>
              </p:ext>
            </p:extLst>
          </p:nvPr>
        </p:nvGraphicFramePr>
        <p:xfrm>
          <a:off x="628485" y="1520451"/>
          <a:ext cx="7882333" cy="312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302C43C2-4369-4773-BA72-D066D73809C9}"/>
              </a:ext>
            </a:extLst>
          </p:cNvPr>
          <p:cNvSpPr txBox="1"/>
          <p:nvPr/>
        </p:nvSpPr>
        <p:spPr>
          <a:xfrm>
            <a:off x="501006" y="1059582"/>
            <a:ext cx="8136903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BE" sz="1600" dirty="0">
                <a:solidFill>
                  <a:srgbClr val="002060"/>
                </a:solidFill>
              </a:rPr>
              <a:t>Plus d’1 Belge sur 3 estiment que le rendement des investissements durables est similaire ou supérieur à celui des investissements classiques.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2E6DE7-7A9A-40BE-B4ED-069C9BAEA21D}"/>
              </a:ext>
            </a:extLst>
          </p:cNvPr>
          <p:cNvSpPr txBox="1"/>
          <p:nvPr/>
        </p:nvSpPr>
        <p:spPr>
          <a:xfrm>
            <a:off x="4283968" y="0"/>
            <a:ext cx="565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7022" y="267494"/>
            <a:ext cx="8748000" cy="540060"/>
          </a:xfrm>
        </p:spPr>
        <p:txBody>
          <a:bodyPr/>
          <a:lstStyle/>
          <a:p>
            <a:r>
              <a:rPr lang="fr-FR" dirty="0"/>
              <a:t>Selon vous, le rendement des investissements socialement responsables est … ?</a:t>
            </a:r>
            <a:endParaRPr lang="en-B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BFD013-553C-4E76-A6B3-0DF8CD11B171}"/>
              </a:ext>
            </a:extLst>
          </p:cNvPr>
          <p:cNvSpPr txBox="1">
            <a:spLocks/>
          </p:cNvSpPr>
          <p:nvPr/>
        </p:nvSpPr>
        <p:spPr>
          <a:xfrm>
            <a:off x="766233" y="488953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</p:txBody>
      </p:sp>
    </p:spTree>
    <p:extLst>
      <p:ext uri="{BB962C8B-B14F-4D97-AF65-F5344CB8AC3E}">
        <p14:creationId xmlns:p14="http://schemas.microsoft.com/office/powerpoint/2010/main" val="200177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31490"/>
            <a:ext cx="8478236" cy="540060"/>
          </a:xfrm>
        </p:spPr>
        <p:txBody>
          <a:bodyPr/>
          <a:lstStyle/>
          <a:p>
            <a:r>
              <a:rPr lang="fr-FR" dirty="0">
                <a:cs typeface="ITC Lubalin Graph Std" panose="020B0604020202020204" charset="0"/>
              </a:rPr>
              <a:t>Dans quelle mesure estimez-vous être informé(e) à propos des produits SRI?</a:t>
            </a:r>
            <a:endParaRPr lang="nl-BE" dirty="0"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96EA94C-3FC6-45EB-8B97-2E5355F26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45827"/>
              </p:ext>
            </p:extLst>
          </p:nvPr>
        </p:nvGraphicFramePr>
        <p:xfrm>
          <a:off x="395536" y="1470144"/>
          <a:ext cx="6412500" cy="326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C76CC11A-0E89-4B1C-A959-47026255D50D}"/>
              </a:ext>
            </a:extLst>
          </p:cNvPr>
          <p:cNvSpPr txBox="1"/>
          <p:nvPr/>
        </p:nvSpPr>
        <p:spPr>
          <a:xfrm>
            <a:off x="490229" y="1009060"/>
            <a:ext cx="8478236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Seuls 16% des Belges se sentent suffisamment informés au sujet des produits SRI.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F7A6BBF-5B63-4675-A6C8-00DC5A2DD17E}"/>
              </a:ext>
            </a:extLst>
          </p:cNvPr>
          <p:cNvSpPr txBox="1">
            <a:spLocks/>
          </p:cNvSpPr>
          <p:nvPr/>
        </p:nvSpPr>
        <p:spPr>
          <a:xfrm>
            <a:off x="800944" y="486074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C62C03-5449-497B-B454-A3B1771A0760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6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76743" y="195486"/>
            <a:ext cx="8229600" cy="540060"/>
          </a:xfrm>
        </p:spPr>
        <p:txBody>
          <a:bodyPr/>
          <a:lstStyle/>
          <a:p>
            <a:r>
              <a:rPr lang="fr-FR" dirty="0">
                <a:solidFill>
                  <a:srgbClr val="00AEEF"/>
                </a:solidFill>
                <a:cs typeface="ITC Lubalin Graph Std" panose="020B0604020202020204" charset="0"/>
              </a:rPr>
              <a:t>Selon vous, qu’est-ce qu’un investissement durable ou socialement responsable ?</a:t>
            </a:r>
            <a:endParaRPr lang="fr-BE" dirty="0">
              <a:solidFill>
                <a:srgbClr val="00AEEF"/>
              </a:solidFill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766233" y="488953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</p:txBody>
      </p:sp>
      <p:sp>
        <p:nvSpPr>
          <p:cNvPr id="9" name="Rectangle 8"/>
          <p:cNvSpPr/>
          <p:nvPr/>
        </p:nvSpPr>
        <p:spPr>
          <a:xfrm>
            <a:off x="7922681" y="4249019"/>
            <a:ext cx="1214587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343876E-97C5-4AB8-8FBB-DBBEE9C74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687446"/>
              </p:ext>
            </p:extLst>
          </p:nvPr>
        </p:nvGraphicFramePr>
        <p:xfrm>
          <a:off x="997892" y="1801955"/>
          <a:ext cx="6428136" cy="2936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53662743-5D5D-4BF8-8146-1B167A1D252A}"/>
              </a:ext>
            </a:extLst>
          </p:cNvPr>
          <p:cNvSpPr txBox="1"/>
          <p:nvPr/>
        </p:nvSpPr>
        <p:spPr>
          <a:xfrm>
            <a:off x="421641" y="980223"/>
            <a:ext cx="8441361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Pour </a:t>
            </a:r>
            <a:r>
              <a:rPr lang="fr-BE" sz="1600" dirty="0">
                <a:solidFill>
                  <a:srgbClr val="002060"/>
                </a:solidFill>
              </a:rPr>
              <a:t>1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Belge sur 2, un investissement </a:t>
            </a:r>
            <a:r>
              <a:rPr lang="fr-BE" sz="1600" dirty="0">
                <a:solidFill>
                  <a:srgbClr val="002060"/>
                </a:solidFill>
              </a:rPr>
              <a:t>socialement responsable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encourage en premier lieu la dimension environnementale. Seul 1 Belge sur 10 cite les 3 dimensions.</a:t>
            </a:r>
          </a:p>
        </p:txBody>
      </p:sp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FDCE3971-BDEC-4700-B840-D8BA1308E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977853"/>
              </p:ext>
            </p:extLst>
          </p:nvPr>
        </p:nvGraphicFramePr>
        <p:xfrm>
          <a:off x="232159" y="2008202"/>
          <a:ext cx="3831175" cy="2405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135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 encourage notamment la dimension </a:t>
                      </a:r>
                      <a:r>
                        <a:rPr lang="fr-FR" sz="1200" b="1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environnementale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5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 encourage notamment la dimension </a:t>
                      </a:r>
                      <a:r>
                        <a:rPr lang="fr-FR" sz="1200" b="1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1121420"/>
                  </a:ext>
                </a:extLst>
              </a:tr>
              <a:tr h="601359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 encourage notamment la dimension </a:t>
                      </a:r>
                      <a:r>
                        <a:rPr lang="fr-FR" sz="1200" b="1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économique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6043336"/>
                  </a:ext>
                </a:extLst>
              </a:tr>
              <a:tr h="60135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Je ne sais pas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624701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FFB8D8E-E904-46E3-A924-00BA60C4590D}"/>
              </a:ext>
            </a:extLst>
          </p:cNvPr>
          <p:cNvSpPr txBox="1"/>
          <p:nvPr/>
        </p:nvSpPr>
        <p:spPr>
          <a:xfrm>
            <a:off x="421641" y="161589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investissement...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2A8226-0260-4E4D-B3C0-CFDEFC9D336C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Arrow: Right 25">
            <a:extLst>
              <a:ext uri="{FF2B5EF4-FFF2-40B4-BE49-F238E27FC236}">
                <a16:creationId xmlns:a16="http://schemas.microsoft.com/office/drawing/2014/main" id="{6B268042-B788-4833-AF2F-1C7F0CB63123}"/>
              </a:ext>
            </a:extLst>
          </p:cNvPr>
          <p:cNvSpPr/>
          <p:nvPr/>
        </p:nvSpPr>
        <p:spPr>
          <a:xfrm rot="18336578">
            <a:off x="5806545" y="2704874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9177B9C-DBEF-45C7-8A5B-0ECF2AF3E121}"/>
              </a:ext>
            </a:extLst>
          </p:cNvPr>
          <p:cNvSpPr txBox="1">
            <a:spLocks/>
          </p:cNvSpPr>
          <p:nvPr/>
        </p:nvSpPr>
        <p:spPr>
          <a:xfrm>
            <a:off x="3893379" y="4750701"/>
            <a:ext cx="3027661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Augmentation significative par rapport à 2019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Diminution significative par rapport à 2019</a:t>
            </a: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5CC450B4-9EB6-4B1E-9690-6D39EDFA9BC0}"/>
              </a:ext>
            </a:extLst>
          </p:cNvPr>
          <p:cNvSpPr/>
          <p:nvPr/>
        </p:nvSpPr>
        <p:spPr>
          <a:xfrm rot="18336578">
            <a:off x="3527454" y="4688156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Arrow: Right 26">
            <a:extLst>
              <a:ext uri="{FF2B5EF4-FFF2-40B4-BE49-F238E27FC236}">
                <a16:creationId xmlns:a16="http://schemas.microsoft.com/office/drawing/2014/main" id="{DFCD37BD-23E3-4637-B087-63ACE1A81A54}"/>
              </a:ext>
            </a:extLst>
          </p:cNvPr>
          <p:cNvSpPr/>
          <p:nvPr/>
        </p:nvSpPr>
        <p:spPr>
          <a:xfrm rot="2929085">
            <a:off x="3532366" y="4893744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à coins arrondis 8">
            <a:extLst>
              <a:ext uri="{FF2B5EF4-FFF2-40B4-BE49-F238E27FC236}">
                <a16:creationId xmlns:a16="http://schemas.microsoft.com/office/drawing/2014/main" id="{A9B927A8-EC97-4017-9FD4-040B039336B5}"/>
              </a:ext>
            </a:extLst>
          </p:cNvPr>
          <p:cNvSpPr/>
          <p:nvPr/>
        </p:nvSpPr>
        <p:spPr>
          <a:xfrm>
            <a:off x="6256339" y="1945801"/>
            <a:ext cx="2773483" cy="38899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57%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25-34; </a:t>
            </a: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66%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6" name="Rectangle à coins arrondis 8">
            <a:extLst>
              <a:ext uri="{FF2B5EF4-FFF2-40B4-BE49-F238E27FC236}">
                <a16:creationId xmlns:a16="http://schemas.microsoft.com/office/drawing/2014/main" id="{B49A2B6C-65F3-44F0-A593-FD2306E8704C}"/>
              </a:ext>
            </a:extLst>
          </p:cNvPr>
          <p:cNvSpPr/>
          <p:nvPr/>
        </p:nvSpPr>
        <p:spPr>
          <a:xfrm>
            <a:off x="5606028" y="3843489"/>
            <a:ext cx="2638380" cy="254638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non-investisseurs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à coins arrondis 8">
            <a:extLst>
              <a:ext uri="{FF2B5EF4-FFF2-40B4-BE49-F238E27FC236}">
                <a16:creationId xmlns:a16="http://schemas.microsoft.com/office/drawing/2014/main" id="{AD11DED9-24E4-46D2-9535-86E49809B443}"/>
              </a:ext>
            </a:extLst>
          </p:cNvPr>
          <p:cNvSpPr/>
          <p:nvPr/>
        </p:nvSpPr>
        <p:spPr>
          <a:xfrm>
            <a:off x="6022118" y="2670891"/>
            <a:ext cx="2941451" cy="39600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46%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25-34; </a:t>
            </a: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28" name="Rectangle à coins arrondis 8">
            <a:extLst>
              <a:ext uri="{FF2B5EF4-FFF2-40B4-BE49-F238E27FC236}">
                <a16:creationId xmlns:a16="http://schemas.microsoft.com/office/drawing/2014/main" id="{02DD8D93-506D-4339-AE43-11D6DB2D54C0}"/>
              </a:ext>
            </a:extLst>
          </p:cNvPr>
          <p:cNvSpPr/>
          <p:nvPr/>
        </p:nvSpPr>
        <p:spPr>
          <a:xfrm>
            <a:off x="5425309" y="3266617"/>
            <a:ext cx="1738980" cy="234241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29%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18-34 </a:t>
            </a:r>
          </a:p>
        </p:txBody>
      </p:sp>
    </p:spTree>
    <p:extLst>
      <p:ext uri="{BB962C8B-B14F-4D97-AF65-F5344CB8AC3E}">
        <p14:creationId xmlns:p14="http://schemas.microsoft.com/office/powerpoint/2010/main" val="278580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96EA94C-3FC6-45EB-8B97-2E5355F26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6564604"/>
              </p:ext>
            </p:extLst>
          </p:nvPr>
        </p:nvGraphicFramePr>
        <p:xfrm>
          <a:off x="323528" y="1966125"/>
          <a:ext cx="8208912" cy="283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C76CC11A-0E89-4B1C-A959-47026255D50D}"/>
              </a:ext>
            </a:extLst>
          </p:cNvPr>
          <p:cNvSpPr txBox="1"/>
          <p:nvPr/>
        </p:nvSpPr>
        <p:spPr>
          <a:xfrm>
            <a:off x="490229" y="1194887"/>
            <a:ext cx="8478236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 Belge sur 2 considère la lutte contre le réchauffement climatique comme l’objectif prioritaire des banques dans leur offre de produits durables.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F7A6BBF-5B63-4675-A6C8-00DC5A2DD17E}"/>
              </a:ext>
            </a:extLst>
          </p:cNvPr>
          <p:cNvSpPr txBox="1">
            <a:spLocks/>
          </p:cNvSpPr>
          <p:nvPr/>
        </p:nvSpPr>
        <p:spPr>
          <a:xfrm>
            <a:off x="800944" y="486074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3B8DE5-A615-45A7-8383-FA3744D36D89}"/>
              </a:ext>
            </a:extLst>
          </p:cNvPr>
          <p:cNvSpPr txBox="1"/>
          <p:nvPr/>
        </p:nvSpPr>
        <p:spPr>
          <a:xfrm>
            <a:off x="391749" y="180244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Top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E74DD-E0A6-4F86-ABCB-AE95AC32648A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51470"/>
            <a:ext cx="8478236" cy="540060"/>
          </a:xfrm>
        </p:spPr>
        <p:txBody>
          <a:bodyPr/>
          <a:lstStyle/>
          <a:p>
            <a:r>
              <a:rPr lang="fr-FR" sz="1800" dirty="0">
                <a:cs typeface="ITC Lubalin Graph Std" panose="020B0604020202020204" charset="0"/>
              </a:rPr>
              <a:t>Parmi les 17 objectifs de développement durable définis par l’ONU, quels sont les 5 objectifs que les banques devraient prioritairement prendre en compte dans leur offre de produits SRI?</a:t>
            </a:r>
            <a:endParaRPr lang="nl-BE" sz="1800" dirty="0">
              <a:cs typeface="ITC Lubalin Graph St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0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1"/>
            <a:ext cx="9505056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39193"/>
            <a:ext cx="3746500" cy="3378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771800" y="1995686"/>
            <a:ext cx="33123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fr-BE" sz="2800" dirty="0">
                <a:solidFill>
                  <a:prstClr val="white"/>
                </a:solidFill>
                <a:latin typeface="ITC Lubalin Graph Std" panose="020B0604020202020204" charset="0"/>
                <a:cs typeface="ITC Lubalin Graph Std" panose="020B0604020202020204" charset="0"/>
              </a:rPr>
              <a:t>Les Belges </a:t>
            </a:r>
          </a:p>
          <a:p>
            <a:pPr lvl="0" algn="ctr">
              <a:spcAft>
                <a:spcPts val="600"/>
              </a:spcAft>
              <a:defRPr/>
            </a:pPr>
            <a:r>
              <a:rPr lang="fr-BE" sz="2800" dirty="0">
                <a:solidFill>
                  <a:prstClr val="white"/>
                </a:solidFill>
                <a:latin typeface="ITC Lubalin Graph Std" panose="020B0604020202020204" charset="0"/>
                <a:cs typeface="ITC Lubalin Graph Std" panose="020B0604020202020204" charset="0"/>
              </a:rPr>
              <a:t>et leur épargne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Lubalin Graph Std" panose="020B0604020202020204" charset="0"/>
              <a:cs typeface="ITC Lubalin Graph Std" panose="020B060402020202020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128" y="4155925"/>
            <a:ext cx="1152375" cy="8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95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813416-6728-4160-A0F0-4B1C6A98CF75}"/>
              </a:ext>
            </a:extLst>
          </p:cNvPr>
          <p:cNvSpPr/>
          <p:nvPr/>
        </p:nvSpPr>
        <p:spPr>
          <a:xfrm>
            <a:off x="557171" y="1635646"/>
            <a:ext cx="2142621" cy="1236362"/>
          </a:xfrm>
          <a:prstGeom prst="roundRect">
            <a:avLst/>
          </a:prstGeom>
          <a:solidFill>
            <a:srgbClr val="D8EFF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199" y="375125"/>
            <a:ext cx="8229600" cy="540060"/>
          </a:xfrm>
        </p:spPr>
        <p:txBody>
          <a:bodyPr/>
          <a:lstStyle/>
          <a:p>
            <a:r>
              <a:rPr lang="fr-BE" dirty="0">
                <a:cs typeface="ITC Lubalin Graph Std" panose="020B0604020202020204" charset="0"/>
              </a:rPr>
              <a:t>Mettez-vous actuellement de l’argent de côté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18</a:t>
            </a:fld>
            <a:endParaRPr lang="nl-B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D7141C-7687-4E6D-81E6-E65EB594B4FF}"/>
              </a:ext>
            </a:extLst>
          </p:cNvPr>
          <p:cNvGrpSpPr/>
          <p:nvPr/>
        </p:nvGrpSpPr>
        <p:grpSpPr>
          <a:xfrm>
            <a:off x="544092" y="1639375"/>
            <a:ext cx="2155361" cy="1236362"/>
            <a:chOff x="437036" y="1056257"/>
            <a:chExt cx="2429766" cy="1236362"/>
          </a:xfrm>
        </p:grpSpPr>
        <p:graphicFrame>
          <p:nvGraphicFramePr>
            <p:cNvPr id="16" name="Chart 15"/>
            <p:cNvGraphicFramePr/>
            <p:nvPr>
              <p:extLst>
                <p:ext uri="{D42A27DB-BD31-4B8C-83A1-F6EECF244321}">
                  <p14:modId xmlns:p14="http://schemas.microsoft.com/office/powerpoint/2010/main" val="1564515463"/>
                </p:ext>
              </p:extLst>
            </p:nvPr>
          </p:nvGraphicFramePr>
          <p:xfrm>
            <a:off x="714963" y="1056257"/>
            <a:ext cx="1948213" cy="12363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4"/>
            <p:cNvSpPr txBox="1"/>
            <p:nvPr/>
          </p:nvSpPr>
          <p:spPr>
            <a:xfrm>
              <a:off x="2155531" y="1266825"/>
              <a:ext cx="711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200" b="1" noProof="0" dirty="0">
                  <a:solidFill>
                    <a:srgbClr val="14B2E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OUI</a:t>
              </a:r>
            </a:p>
          </p:txBody>
        </p:sp>
        <p:sp>
          <p:nvSpPr>
            <p:cNvPr id="18" name="TextBox 4"/>
            <p:cNvSpPr txBox="1"/>
            <p:nvPr/>
          </p:nvSpPr>
          <p:spPr>
            <a:xfrm>
              <a:off x="437036" y="1796485"/>
              <a:ext cx="771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200" b="1" noProof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NON</a:t>
              </a:r>
            </a:p>
          </p:txBody>
        </p:sp>
      </p:grpSp>
      <p:sp>
        <p:nvSpPr>
          <p:cNvPr id="8" name="Text Placeholder 3"/>
          <p:cNvSpPr txBox="1">
            <a:spLocks/>
          </p:cNvSpPr>
          <p:nvPr/>
        </p:nvSpPr>
        <p:spPr>
          <a:xfrm>
            <a:off x="621513" y="4879175"/>
            <a:ext cx="8281988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(n=1074)</a:t>
            </a:r>
          </a:p>
          <a:p>
            <a:pPr lvl="0"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56376" y="4249019"/>
            <a:ext cx="1180892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4197639-190A-417D-9BAC-30AA76B10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6134525"/>
              </p:ext>
            </p:extLst>
          </p:nvPr>
        </p:nvGraphicFramePr>
        <p:xfrm>
          <a:off x="2616814" y="1349423"/>
          <a:ext cx="3791378" cy="290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4">
            <a:extLst>
              <a:ext uri="{FF2B5EF4-FFF2-40B4-BE49-F238E27FC236}">
                <a16:creationId xmlns:a16="http://schemas.microsoft.com/office/drawing/2014/main" id="{37A49388-1CBA-4BCB-9E6C-87D13B4A3A29}"/>
              </a:ext>
            </a:extLst>
          </p:cNvPr>
          <p:cNvSpPr txBox="1"/>
          <p:nvPr/>
        </p:nvSpPr>
        <p:spPr>
          <a:xfrm>
            <a:off x="5206121" y="1734070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noProof="0" dirty="0">
                <a:solidFill>
                  <a:srgbClr val="14B2E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OUI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FC1D21D-D681-43E9-859A-7EE5DE1762B2}"/>
              </a:ext>
            </a:extLst>
          </p:cNvPr>
          <p:cNvSpPr txBox="1"/>
          <p:nvPr/>
        </p:nvSpPr>
        <p:spPr>
          <a:xfrm>
            <a:off x="3107581" y="3903896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noProof="0" dirty="0">
                <a:solidFill>
                  <a:srgbClr val="00366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9D812-3BCA-4C57-9960-DACB375D355C}"/>
              </a:ext>
            </a:extLst>
          </p:cNvPr>
          <p:cNvSpPr txBox="1"/>
          <p:nvPr/>
        </p:nvSpPr>
        <p:spPr>
          <a:xfrm>
            <a:off x="1307427" y="1606170"/>
            <a:ext cx="575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 b="1" dirty="0">
                <a:solidFill>
                  <a:schemeClr val="tx2"/>
                </a:solidFill>
              </a:rPr>
              <a:t>2020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16554372-BBDE-48E9-9873-FE332102EB7A}"/>
              </a:ext>
            </a:extLst>
          </p:cNvPr>
          <p:cNvSpPr txBox="1"/>
          <p:nvPr/>
        </p:nvSpPr>
        <p:spPr>
          <a:xfrm>
            <a:off x="503548" y="901136"/>
            <a:ext cx="8136903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2060"/>
                </a:solidFill>
              </a:rPr>
              <a:t>3 Belges sur 4 mettent actuellement de l’argent de côté, une tendance en augmentation depuis 2020.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D4924D8-EA1F-4FC9-B4D7-CBDA678D14D4}"/>
              </a:ext>
            </a:extLst>
          </p:cNvPr>
          <p:cNvSpPr txBox="1">
            <a:spLocks/>
          </p:cNvSpPr>
          <p:nvPr/>
        </p:nvSpPr>
        <p:spPr>
          <a:xfrm>
            <a:off x="4009192" y="4750701"/>
            <a:ext cx="420145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Augmentation significative par rapport à 2020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Diminution significative par rapport à 2020</a:t>
            </a: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Arrow: Right 25">
            <a:extLst>
              <a:ext uri="{FF2B5EF4-FFF2-40B4-BE49-F238E27FC236}">
                <a16:creationId xmlns:a16="http://schemas.microsoft.com/office/drawing/2014/main" id="{E3B61DE4-2657-41C1-A8ED-85B0D83B10CA}"/>
              </a:ext>
            </a:extLst>
          </p:cNvPr>
          <p:cNvSpPr/>
          <p:nvPr/>
        </p:nvSpPr>
        <p:spPr>
          <a:xfrm rot="18336578">
            <a:off x="3643267" y="4688156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Arrow: Right 26">
            <a:extLst>
              <a:ext uri="{FF2B5EF4-FFF2-40B4-BE49-F238E27FC236}">
                <a16:creationId xmlns:a16="http://schemas.microsoft.com/office/drawing/2014/main" id="{39C25453-25C5-44F4-AB5E-1D2842FC8823}"/>
              </a:ext>
            </a:extLst>
          </p:cNvPr>
          <p:cNvSpPr/>
          <p:nvPr/>
        </p:nvSpPr>
        <p:spPr>
          <a:xfrm rot="2929085">
            <a:off x="3648179" y="4893744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F3A868D-648A-4AF5-9520-2EF430581E8A}"/>
              </a:ext>
            </a:extLst>
          </p:cNvPr>
          <p:cNvSpPr/>
          <p:nvPr/>
        </p:nvSpPr>
        <p:spPr>
          <a:xfrm rot="18336578">
            <a:off x="5013203" y="2437515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A050773-BE04-45CA-A2B5-953668E9FF12}"/>
              </a:ext>
            </a:extLst>
          </p:cNvPr>
          <p:cNvSpPr/>
          <p:nvPr/>
        </p:nvSpPr>
        <p:spPr>
          <a:xfrm rot="2929085">
            <a:off x="3800579" y="3650897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val Callout 7">
            <a:extLst>
              <a:ext uri="{FF2B5EF4-FFF2-40B4-BE49-F238E27FC236}">
                <a16:creationId xmlns:a16="http://schemas.microsoft.com/office/drawing/2014/main" id="{070D0EEF-C6FA-44FA-8183-49897DC87FDF}"/>
              </a:ext>
            </a:extLst>
          </p:cNvPr>
          <p:cNvSpPr/>
          <p:nvPr/>
        </p:nvSpPr>
        <p:spPr>
          <a:xfrm>
            <a:off x="5867454" y="2320783"/>
            <a:ext cx="2343191" cy="584775"/>
          </a:xfrm>
          <a:prstGeom prst="wedgeEllipseCallout">
            <a:avLst>
              <a:gd name="adj1" fmla="val -68583"/>
              <a:gd name="adj2" fmla="val -1324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80%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parmi les 18-34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D902C0-3DB9-48B1-9BBB-2E303385343D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0717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9186BE5-26B0-4F0E-A6A8-F331E4F14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032001"/>
              </p:ext>
            </p:extLst>
          </p:nvPr>
        </p:nvGraphicFramePr>
        <p:xfrm>
          <a:off x="1240359" y="1267578"/>
          <a:ext cx="6087218" cy="312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302C43C2-4369-4773-BA72-D066D73809C9}"/>
              </a:ext>
            </a:extLst>
          </p:cNvPr>
          <p:cNvSpPr txBox="1"/>
          <p:nvPr/>
        </p:nvSpPr>
        <p:spPr>
          <a:xfrm>
            <a:off x="501006" y="1059582"/>
            <a:ext cx="8136903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 moitié des épargnants n’a pas modifié son comportement d’épargne suite à la crise. Néanmoins 45% des 25-34 ont épargné davantage.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2E6DE7-7A9A-40BE-B4ED-069C9BAEA21D}"/>
              </a:ext>
            </a:extLst>
          </p:cNvPr>
          <p:cNvSpPr txBox="1"/>
          <p:nvPr/>
        </p:nvSpPr>
        <p:spPr>
          <a:xfrm>
            <a:off x="4283968" y="0"/>
            <a:ext cx="565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7022" y="267494"/>
            <a:ext cx="8748000" cy="540060"/>
          </a:xfrm>
        </p:spPr>
        <p:txBody>
          <a:bodyPr/>
          <a:lstStyle/>
          <a:p>
            <a:r>
              <a:rPr lang="fr-FR" dirty="0"/>
              <a:t>La crise Covid-19 a-t-elle modifié votre comportement en matière d’épargne ?</a:t>
            </a:r>
            <a:endParaRPr lang="en-B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D3DC688-1ED3-496A-900C-A77B02405B31}"/>
              </a:ext>
            </a:extLst>
          </p:cNvPr>
          <p:cNvSpPr txBox="1">
            <a:spLocks/>
          </p:cNvSpPr>
          <p:nvPr/>
        </p:nvSpPr>
        <p:spPr>
          <a:xfrm>
            <a:off x="607729" y="4899507"/>
            <a:ext cx="8281988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Ceux qui mettent de l’argent de côté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actuellement (n=774)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à coins arrondis 8">
            <a:extLst>
              <a:ext uri="{FF2B5EF4-FFF2-40B4-BE49-F238E27FC236}">
                <a16:creationId xmlns:a16="http://schemas.microsoft.com/office/drawing/2014/main" id="{FE252DC6-CF19-4FC7-9BDD-1A298989B37F}"/>
              </a:ext>
            </a:extLst>
          </p:cNvPr>
          <p:cNvSpPr/>
          <p:nvPr/>
        </p:nvSpPr>
        <p:spPr>
          <a:xfrm>
            <a:off x="5076056" y="1905453"/>
            <a:ext cx="1908550" cy="245229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45%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25-34 </a:t>
            </a:r>
          </a:p>
        </p:txBody>
      </p:sp>
      <p:sp>
        <p:nvSpPr>
          <p:cNvPr id="15" name="Rectangle à coins arrondis 8">
            <a:extLst>
              <a:ext uri="{FF2B5EF4-FFF2-40B4-BE49-F238E27FC236}">
                <a16:creationId xmlns:a16="http://schemas.microsoft.com/office/drawing/2014/main" id="{BC07245A-DD70-4300-AD57-1BF95D1C59B9}"/>
              </a:ext>
            </a:extLst>
          </p:cNvPr>
          <p:cNvSpPr/>
          <p:nvPr/>
        </p:nvSpPr>
        <p:spPr>
          <a:xfrm>
            <a:off x="5660563" y="3736026"/>
            <a:ext cx="1945410" cy="411894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55-64;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65%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65+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2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8708"/>
            <a:ext cx="9144000" cy="51435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-36512" y="1923678"/>
            <a:ext cx="9144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Résultats de l’Observatoire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« Les Belges, l’épargne </a:t>
            </a:r>
            <a:b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</a:b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et les investissements durables » </a:t>
            </a:r>
          </a:p>
        </p:txBody>
      </p:sp>
    </p:spTree>
    <p:extLst>
      <p:ext uri="{BB962C8B-B14F-4D97-AF65-F5344CB8AC3E}">
        <p14:creationId xmlns:p14="http://schemas.microsoft.com/office/powerpoint/2010/main" val="69335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38785" y="339502"/>
            <a:ext cx="8229600" cy="540060"/>
          </a:xfrm>
        </p:spPr>
        <p:txBody>
          <a:bodyPr/>
          <a:lstStyle/>
          <a:p>
            <a:r>
              <a:rPr lang="fr-BE" dirty="0">
                <a:solidFill>
                  <a:srgbClr val="00AEEF"/>
                </a:solidFill>
                <a:cs typeface="ITC Lubalin Graph Std" panose="020B0604020202020204" charset="0"/>
              </a:rPr>
              <a:t>Quel montant mettez-vous de côté mensuellement ? </a:t>
            </a:r>
            <a:endParaRPr lang="fr-FR" dirty="0">
              <a:solidFill>
                <a:srgbClr val="00AEEF"/>
              </a:solidFill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238028"/>
              </p:ext>
            </p:extLst>
          </p:nvPr>
        </p:nvGraphicFramePr>
        <p:xfrm>
          <a:off x="479188" y="1461565"/>
          <a:ext cx="7848000" cy="2956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9001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Moins de 50 €</a:t>
                      </a:r>
                      <a:endParaRPr lang="fr-BE" sz="1200" b="0" i="0" u="none" strike="noStrike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001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Entre</a:t>
                      </a:r>
                      <a:r>
                        <a:rPr lang="fr-BE" sz="12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 et 99 €</a:t>
                      </a:r>
                      <a:endParaRPr lang="fr-BE" sz="1200" b="0" i="0" u="none" strike="noStrike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1121420"/>
                  </a:ext>
                </a:extLst>
              </a:tr>
              <a:tr h="739001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Entre</a:t>
                      </a:r>
                      <a:r>
                        <a:rPr lang="fr-BE" sz="12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 et 200 €</a:t>
                      </a:r>
                      <a:endParaRPr lang="fr-BE" sz="1200" b="0" i="0" u="none" strike="noStrike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6043336"/>
                  </a:ext>
                </a:extLst>
              </a:tr>
              <a:tr h="739001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Plus</a:t>
                      </a:r>
                      <a:r>
                        <a:rPr lang="fr-BE" sz="1200" u="none" strike="noStrike" baseline="0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de </a:t>
                      </a:r>
                      <a:r>
                        <a:rPr lang="fr-BE" sz="1200" u="none" strike="noStrike" dirty="0">
                          <a:solidFill>
                            <a:schemeClr val="tx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200 €</a:t>
                      </a:r>
                      <a:endParaRPr lang="fr-BE" sz="1200" b="0" i="0" u="none" strike="noStrike" dirty="0">
                        <a:solidFill>
                          <a:schemeClr val="tx2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6247010"/>
                  </a:ext>
                </a:extLst>
              </a:tr>
            </a:tbl>
          </a:graphicData>
        </a:graphic>
      </p:graphicFrame>
      <p:sp>
        <p:nvSpPr>
          <p:cNvPr id="20" name="Text Placeholder 3"/>
          <p:cNvSpPr txBox="1">
            <a:spLocks/>
          </p:cNvSpPr>
          <p:nvPr/>
        </p:nvSpPr>
        <p:spPr>
          <a:xfrm>
            <a:off x="607729" y="4899507"/>
            <a:ext cx="8281988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Ceux qui mettent de l’argent de côté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actuellement (n=774)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60453" y="4249019"/>
            <a:ext cx="1176815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27A1EBC-B942-47CF-832A-BABA8D6E5540}"/>
              </a:ext>
            </a:extLst>
          </p:cNvPr>
          <p:cNvSpPr txBox="1"/>
          <p:nvPr/>
        </p:nvSpPr>
        <p:spPr>
          <a:xfrm>
            <a:off x="503548" y="901136"/>
            <a:ext cx="8136903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Deux fois plus d’épargnants mettent moins de 50€ </a:t>
            </a:r>
            <a:r>
              <a:rPr lang="fr-BE" sz="1600" dirty="0">
                <a:solidFill>
                  <a:srgbClr val="002060"/>
                </a:solidFill>
              </a:rPr>
              <a:t>de côté par mois comparé à 2020.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Plus de 4 épargnants sur 10 mettent plus de 200€ de côté par mois.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50760D1-62C2-4799-9107-6110EFB2C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113507"/>
              </p:ext>
            </p:extLst>
          </p:nvPr>
        </p:nvGraphicFramePr>
        <p:xfrm>
          <a:off x="2084693" y="1319152"/>
          <a:ext cx="5956959" cy="3113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B36D01CC-C07B-4E93-B025-1A30D71E27C1}"/>
              </a:ext>
            </a:extLst>
          </p:cNvPr>
          <p:cNvGrpSpPr/>
          <p:nvPr/>
        </p:nvGrpSpPr>
        <p:grpSpPr>
          <a:xfrm>
            <a:off x="4973173" y="4688156"/>
            <a:ext cx="3393586" cy="385588"/>
            <a:chOff x="4973173" y="4688156"/>
            <a:chExt cx="3393586" cy="385588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33814BE1-F15A-48EB-B82F-10620D86E7A5}"/>
                </a:ext>
              </a:extLst>
            </p:cNvPr>
            <p:cNvSpPr txBox="1">
              <a:spLocks/>
            </p:cNvSpPr>
            <p:nvPr/>
          </p:nvSpPr>
          <p:spPr>
            <a:xfrm>
              <a:off x="5339098" y="4750701"/>
              <a:ext cx="3027661" cy="318287"/>
            </a:xfrm>
            <a:prstGeom prst="rect">
              <a:avLst/>
            </a:prstGeom>
          </p:spPr>
          <p:txBody>
            <a:bodyPr lIns="0" tIns="0" rIns="0" bIns="0" anchor="t" anchorCtr="0">
              <a:noAutofit/>
            </a:bodyPr>
            <a:lstStyle>
              <a:lvl1pPr marL="0" indent="0" algn="l" defTabSz="924282" rtl="0" eaLnBrk="1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700" kern="1200" cap="none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24282" rtl="0" eaLnBrk="1" fontAlgn="base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B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A336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Augmentation significative par rapport à 2020</a:t>
              </a:r>
            </a:p>
            <a:p>
              <a:pPr marL="0" marR="0" lvl="0" indent="0" algn="l" defTabSz="924282" rtl="0" eaLnBrk="1" fontAlgn="base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24282" rtl="0" eaLnBrk="1" fontAlgn="base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BE" sz="900" dirty="0">
                  <a:solidFill>
                    <a:srgbClr val="0A33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Diminution significative par rapport à 2020</a:t>
              </a:r>
              <a:endPara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24282" rtl="0" eaLnBrk="1" fontAlgn="base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Arrow: Right 25">
              <a:extLst>
                <a:ext uri="{FF2B5EF4-FFF2-40B4-BE49-F238E27FC236}">
                  <a16:creationId xmlns:a16="http://schemas.microsoft.com/office/drawing/2014/main" id="{9BCE9222-E446-40D4-A3C4-D26C5A17ACA6}"/>
                </a:ext>
              </a:extLst>
            </p:cNvPr>
            <p:cNvSpPr/>
            <p:nvPr/>
          </p:nvSpPr>
          <p:spPr>
            <a:xfrm rot="18336578">
              <a:off x="4973173" y="4688156"/>
              <a:ext cx="180000" cy="180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Arrow: Right 26">
              <a:extLst>
                <a:ext uri="{FF2B5EF4-FFF2-40B4-BE49-F238E27FC236}">
                  <a16:creationId xmlns:a16="http://schemas.microsoft.com/office/drawing/2014/main" id="{B334CB78-FBA3-43C9-851D-97F6EA097D40}"/>
                </a:ext>
              </a:extLst>
            </p:cNvPr>
            <p:cNvSpPr/>
            <p:nvPr/>
          </p:nvSpPr>
          <p:spPr>
            <a:xfrm rot="2929085">
              <a:off x="4978085" y="4893744"/>
              <a:ext cx="180000" cy="1800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8" name="Arrow: Right 26">
            <a:extLst>
              <a:ext uri="{FF2B5EF4-FFF2-40B4-BE49-F238E27FC236}">
                <a16:creationId xmlns:a16="http://schemas.microsoft.com/office/drawing/2014/main" id="{40CA7DD9-A2A4-432C-B16D-EB8A716ABCC9}"/>
              </a:ext>
            </a:extLst>
          </p:cNvPr>
          <p:cNvSpPr/>
          <p:nvPr/>
        </p:nvSpPr>
        <p:spPr>
          <a:xfrm rot="2929085">
            <a:off x="3955208" y="3089517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D968470E-5404-49C2-97FC-24527FA1A356}"/>
              </a:ext>
            </a:extLst>
          </p:cNvPr>
          <p:cNvSpPr/>
          <p:nvPr/>
        </p:nvSpPr>
        <p:spPr>
          <a:xfrm rot="18336578">
            <a:off x="3736689" y="1735984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FAF9EF-E9A6-4937-A93A-5F03608EDA9E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 à coins arrondis 8">
            <a:extLst>
              <a:ext uri="{FF2B5EF4-FFF2-40B4-BE49-F238E27FC236}">
                <a16:creationId xmlns:a16="http://schemas.microsoft.com/office/drawing/2014/main" id="{815D5F17-1FFB-4486-AA95-A02B85D5DA5A}"/>
              </a:ext>
            </a:extLst>
          </p:cNvPr>
          <p:cNvSpPr/>
          <p:nvPr/>
        </p:nvSpPr>
        <p:spPr>
          <a:xfrm>
            <a:off x="4066743" y="1673707"/>
            <a:ext cx="1748689" cy="267758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39%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14B2E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9" name="Rectangle à coins arrondis 8">
            <a:extLst>
              <a:ext uri="{FF2B5EF4-FFF2-40B4-BE49-F238E27FC236}">
                <a16:creationId xmlns:a16="http://schemas.microsoft.com/office/drawing/2014/main" id="{6143B57B-D9F8-452E-A331-99E6A2211681}"/>
              </a:ext>
            </a:extLst>
          </p:cNvPr>
          <p:cNvSpPr/>
          <p:nvPr/>
        </p:nvSpPr>
        <p:spPr>
          <a:xfrm>
            <a:off x="4194131" y="2366290"/>
            <a:ext cx="3258189" cy="277467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29%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18-24;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26%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35-44 </a:t>
            </a:r>
          </a:p>
        </p:txBody>
      </p:sp>
    </p:spTree>
    <p:extLst>
      <p:ext uri="{BB962C8B-B14F-4D97-AF65-F5344CB8AC3E}">
        <p14:creationId xmlns:p14="http://schemas.microsoft.com/office/powerpoint/2010/main" val="351364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2876" y="267494"/>
            <a:ext cx="8229600" cy="540060"/>
          </a:xfrm>
        </p:spPr>
        <p:txBody>
          <a:bodyPr/>
          <a:lstStyle/>
          <a:p>
            <a:r>
              <a:rPr lang="fr-BE" dirty="0">
                <a:solidFill>
                  <a:srgbClr val="00AEEF"/>
                </a:solidFill>
                <a:cs typeface="ITC Lubalin Graph Std" panose="020B0604020202020204" charset="0"/>
              </a:rPr>
              <a:t>Pour quelle durée envisagez-vous de bloquer l’argent que vous mettez de côté ?</a:t>
            </a:r>
            <a:br>
              <a:rPr lang="fr-BE" dirty="0">
                <a:solidFill>
                  <a:srgbClr val="00AEEF"/>
                </a:solidFill>
                <a:cs typeface="ITC Lubalin Graph Std" panose="020B0604020202020204" charset="0"/>
              </a:rPr>
            </a:br>
            <a:endParaRPr lang="fr-BE" dirty="0">
              <a:solidFill>
                <a:srgbClr val="00AEEF"/>
              </a:solidFill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21</a:t>
            </a:fld>
            <a:endParaRPr lang="nl-BE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14070" y="4894970"/>
            <a:ext cx="8281988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Ceux qui mettent de l’argent de côté</a:t>
            </a:r>
            <a:r>
              <a:rPr lang="nl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actuellement (n=774)</a:t>
            </a:r>
          </a:p>
          <a:p>
            <a:pPr lvl="0"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2360" y="4249019"/>
            <a:ext cx="1324908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8" name="Chart 23">
            <a:extLst>
              <a:ext uri="{FF2B5EF4-FFF2-40B4-BE49-F238E27FC236}">
                <a16:creationId xmlns:a16="http://schemas.microsoft.com/office/drawing/2014/main" id="{C8C739A0-7E6D-4CEE-9DFC-8FCF5AECD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5651752"/>
              </p:ext>
            </p:extLst>
          </p:nvPr>
        </p:nvGraphicFramePr>
        <p:xfrm>
          <a:off x="-108520" y="1032166"/>
          <a:ext cx="7824116" cy="355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78A6746C-7582-45D5-8089-4AC848921CC6}"/>
              </a:ext>
            </a:extLst>
          </p:cNvPr>
          <p:cNvSpPr txBox="1"/>
          <p:nvPr/>
        </p:nvSpPr>
        <p:spPr>
          <a:xfrm>
            <a:off x="489618" y="1038702"/>
            <a:ext cx="8136903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2060"/>
                </a:solidFill>
              </a:rPr>
              <a:t>Près d’1 épargnant sur 2 n’a pas prévu de durée précise pour son épargne.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F19BDF2-EC49-46A4-B0D7-26CE2382427D}"/>
              </a:ext>
            </a:extLst>
          </p:cNvPr>
          <p:cNvSpPr txBox="1">
            <a:spLocks/>
          </p:cNvSpPr>
          <p:nvPr/>
        </p:nvSpPr>
        <p:spPr>
          <a:xfrm>
            <a:off x="5339098" y="4750701"/>
            <a:ext cx="3027661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Augmentation significative par rapport à 2020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Diminution significative par rapport à 2020</a:t>
            </a: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rrow: Right 25">
            <a:extLst>
              <a:ext uri="{FF2B5EF4-FFF2-40B4-BE49-F238E27FC236}">
                <a16:creationId xmlns:a16="http://schemas.microsoft.com/office/drawing/2014/main" id="{1614E6A0-E3A4-4CCC-B8FC-54064FABA141}"/>
              </a:ext>
            </a:extLst>
          </p:cNvPr>
          <p:cNvSpPr/>
          <p:nvPr/>
        </p:nvSpPr>
        <p:spPr>
          <a:xfrm rot="18336578">
            <a:off x="4973173" y="4688156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Arrow: Right 26">
            <a:extLst>
              <a:ext uri="{FF2B5EF4-FFF2-40B4-BE49-F238E27FC236}">
                <a16:creationId xmlns:a16="http://schemas.microsoft.com/office/drawing/2014/main" id="{7D83E501-0EE6-4C0D-8169-48E0DA1E4FB6}"/>
              </a:ext>
            </a:extLst>
          </p:cNvPr>
          <p:cNvSpPr/>
          <p:nvPr/>
        </p:nvSpPr>
        <p:spPr>
          <a:xfrm rot="2929085">
            <a:off x="4978085" y="4893744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Arrow: Right 26">
            <a:extLst>
              <a:ext uri="{FF2B5EF4-FFF2-40B4-BE49-F238E27FC236}">
                <a16:creationId xmlns:a16="http://schemas.microsoft.com/office/drawing/2014/main" id="{A39BF734-5313-48E8-B013-0EC3D9DFA1E3}"/>
              </a:ext>
            </a:extLst>
          </p:cNvPr>
          <p:cNvSpPr/>
          <p:nvPr/>
        </p:nvSpPr>
        <p:spPr>
          <a:xfrm rot="2929085">
            <a:off x="4896893" y="4176113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493EE4-154A-4A4E-91E0-5052DBF515BC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F4426844-52BD-4EFA-93BF-B915E60B8461}"/>
              </a:ext>
            </a:extLst>
          </p:cNvPr>
          <p:cNvSpPr/>
          <p:nvPr/>
        </p:nvSpPr>
        <p:spPr>
          <a:xfrm>
            <a:off x="3814281" y="1521550"/>
            <a:ext cx="324390" cy="1224136"/>
          </a:xfrm>
          <a:prstGeom prst="rightBrac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à coins arrondis 8">
            <a:extLst>
              <a:ext uri="{FF2B5EF4-FFF2-40B4-BE49-F238E27FC236}">
                <a16:creationId xmlns:a16="http://schemas.microsoft.com/office/drawing/2014/main" id="{E322216D-29B1-4C6F-882A-3DDC80C18D5E}"/>
              </a:ext>
            </a:extLst>
          </p:cNvPr>
          <p:cNvSpPr/>
          <p:nvPr/>
        </p:nvSpPr>
        <p:spPr>
          <a:xfrm>
            <a:off x="4770156" y="2391758"/>
            <a:ext cx="1858690" cy="25200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kumimoji="0" lang="nl-BE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</a:t>
            </a:r>
            <a:endParaRPr lang="nl-BE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Rectangle à coins arrondis 8">
            <a:extLst>
              <a:ext uri="{FF2B5EF4-FFF2-40B4-BE49-F238E27FC236}">
                <a16:creationId xmlns:a16="http://schemas.microsoft.com/office/drawing/2014/main" id="{E019C542-A17A-4473-BAE8-AF0E3310DCE3}"/>
              </a:ext>
            </a:extLst>
          </p:cNvPr>
          <p:cNvSpPr/>
          <p:nvPr/>
        </p:nvSpPr>
        <p:spPr>
          <a:xfrm>
            <a:off x="4770156" y="1949693"/>
            <a:ext cx="3305415" cy="25200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55-64; </a:t>
            </a:r>
            <a:r>
              <a:rPr lang="fr-FR" sz="1000" b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65+ 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Rectangle à coins arrondis 8">
            <a:extLst>
              <a:ext uri="{FF2B5EF4-FFF2-40B4-BE49-F238E27FC236}">
                <a16:creationId xmlns:a16="http://schemas.microsoft.com/office/drawing/2014/main" id="{A334B393-F8E1-4FD2-80DA-7F108B2AC756}"/>
              </a:ext>
            </a:extLst>
          </p:cNvPr>
          <p:cNvSpPr/>
          <p:nvPr/>
        </p:nvSpPr>
        <p:spPr>
          <a:xfrm>
            <a:off x="5245859" y="4146155"/>
            <a:ext cx="1858690" cy="251999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65+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02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7022" y="339502"/>
            <a:ext cx="8496000" cy="540060"/>
          </a:xfrm>
        </p:spPr>
        <p:txBody>
          <a:bodyPr/>
          <a:lstStyle/>
          <a:p>
            <a:r>
              <a:rPr lang="fr-FR" dirty="0">
                <a:solidFill>
                  <a:srgbClr val="00AEEF"/>
                </a:solidFill>
                <a:cs typeface="ITC Lubalin Graph Std" panose="020B0604020202020204" charset="0"/>
              </a:rPr>
              <a:t>Sous quelle(s) forme(s) mettez-vous de l’argent de côté ? </a:t>
            </a:r>
            <a:endParaRPr lang="fr-BE" dirty="0">
              <a:solidFill>
                <a:srgbClr val="00AEEF"/>
              </a:solidFill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22</a:t>
            </a:fld>
            <a:endParaRPr lang="nl-BE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11560" y="4881963"/>
            <a:ext cx="5832648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fr-FR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Ceux qui mettent de l’argent de côté actuellement (n=774)</a:t>
            </a: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9186BE5-26B0-4F0E-A6A8-F331E4F14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610763"/>
              </p:ext>
            </p:extLst>
          </p:nvPr>
        </p:nvGraphicFramePr>
        <p:xfrm>
          <a:off x="287524" y="1076490"/>
          <a:ext cx="5976664" cy="346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302C43C2-4369-4773-BA72-D066D73809C9}"/>
              </a:ext>
            </a:extLst>
          </p:cNvPr>
          <p:cNvSpPr txBox="1"/>
          <p:nvPr/>
        </p:nvSpPr>
        <p:spPr>
          <a:xfrm>
            <a:off x="490228" y="898428"/>
            <a:ext cx="8136903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2060"/>
                </a:solidFill>
              </a:rPr>
              <a:t>Plus de 8 Belges sur 10 privilégient le compte d’épargne.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19095B1-45BF-4E30-B245-8E2971539B50}"/>
              </a:ext>
            </a:extLst>
          </p:cNvPr>
          <p:cNvSpPr txBox="1">
            <a:spLocks/>
          </p:cNvSpPr>
          <p:nvPr/>
        </p:nvSpPr>
        <p:spPr>
          <a:xfrm>
            <a:off x="5339098" y="4750701"/>
            <a:ext cx="3027661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Augmentation significative par rapport à 2020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BE" sz="900" dirty="0">
              <a:solidFill>
                <a:srgbClr val="0A33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sz="9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Diminution significative par rapport à 2020</a:t>
            </a: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0A3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rrow: Right 25">
            <a:extLst>
              <a:ext uri="{FF2B5EF4-FFF2-40B4-BE49-F238E27FC236}">
                <a16:creationId xmlns:a16="http://schemas.microsoft.com/office/drawing/2014/main" id="{0A419C8A-287B-4A3B-985A-56B4C4E3DEEC}"/>
              </a:ext>
            </a:extLst>
          </p:cNvPr>
          <p:cNvSpPr/>
          <p:nvPr/>
        </p:nvSpPr>
        <p:spPr>
          <a:xfrm rot="18336578">
            <a:off x="4973173" y="4688156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Arrow: Right 26">
            <a:extLst>
              <a:ext uri="{FF2B5EF4-FFF2-40B4-BE49-F238E27FC236}">
                <a16:creationId xmlns:a16="http://schemas.microsoft.com/office/drawing/2014/main" id="{972E5F0D-7727-447D-8D1B-D6B9118E0079}"/>
              </a:ext>
            </a:extLst>
          </p:cNvPr>
          <p:cNvSpPr/>
          <p:nvPr/>
        </p:nvSpPr>
        <p:spPr>
          <a:xfrm rot="2929085">
            <a:off x="4978085" y="4893744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Arrow: Right 25">
            <a:extLst>
              <a:ext uri="{FF2B5EF4-FFF2-40B4-BE49-F238E27FC236}">
                <a16:creationId xmlns:a16="http://schemas.microsoft.com/office/drawing/2014/main" id="{E5E444D2-CCD5-4C6A-8868-38A796344640}"/>
              </a:ext>
            </a:extLst>
          </p:cNvPr>
          <p:cNvSpPr/>
          <p:nvPr/>
        </p:nvSpPr>
        <p:spPr>
          <a:xfrm rot="18336578">
            <a:off x="3679664" y="2477075"/>
            <a:ext cx="180000" cy="1800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D6DCC-B66D-44F0-94D7-9C407B71B133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à coins arrondis 8">
            <a:extLst>
              <a:ext uri="{FF2B5EF4-FFF2-40B4-BE49-F238E27FC236}">
                <a16:creationId xmlns:a16="http://schemas.microsoft.com/office/drawing/2014/main" id="{087A3176-AFB9-4B4F-9461-EB16AE500B9B}"/>
              </a:ext>
            </a:extLst>
          </p:cNvPr>
          <p:cNvSpPr/>
          <p:nvPr/>
        </p:nvSpPr>
        <p:spPr>
          <a:xfrm>
            <a:off x="5292080" y="1415044"/>
            <a:ext cx="1872208" cy="247436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92%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25-34 </a:t>
            </a:r>
          </a:p>
        </p:txBody>
      </p:sp>
      <p:sp>
        <p:nvSpPr>
          <p:cNvPr id="25" name="Rectangle à coins arrondis 8">
            <a:extLst>
              <a:ext uri="{FF2B5EF4-FFF2-40B4-BE49-F238E27FC236}">
                <a16:creationId xmlns:a16="http://schemas.microsoft.com/office/drawing/2014/main" id="{C93BC6D1-A826-45E1-8B0A-3C0A006B601B}"/>
              </a:ext>
            </a:extLst>
          </p:cNvPr>
          <p:cNvSpPr/>
          <p:nvPr/>
        </p:nvSpPr>
        <p:spPr>
          <a:xfrm>
            <a:off x="4067944" y="1909353"/>
            <a:ext cx="3240360" cy="41305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49%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25-34; </a:t>
            </a: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35+</a:t>
            </a:r>
          </a:p>
        </p:txBody>
      </p:sp>
      <p:sp>
        <p:nvSpPr>
          <p:cNvPr id="26" name="Rectangle à coins arrondis 8">
            <a:extLst>
              <a:ext uri="{FF2B5EF4-FFF2-40B4-BE49-F238E27FC236}">
                <a16:creationId xmlns:a16="http://schemas.microsoft.com/office/drawing/2014/main" id="{94D347D3-96B4-42E1-A536-487BFE71A310}"/>
              </a:ext>
            </a:extLst>
          </p:cNvPr>
          <p:cNvSpPr/>
          <p:nvPr/>
        </p:nvSpPr>
        <p:spPr>
          <a:xfrm>
            <a:off x="3926188" y="2437093"/>
            <a:ext cx="1725932" cy="255556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43%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65+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à coins arrondis 8">
            <a:extLst>
              <a:ext uri="{FF2B5EF4-FFF2-40B4-BE49-F238E27FC236}">
                <a16:creationId xmlns:a16="http://schemas.microsoft.com/office/drawing/2014/main" id="{9B9677BF-691A-4721-84F6-42C74296C0D8}"/>
              </a:ext>
            </a:extLst>
          </p:cNvPr>
          <p:cNvSpPr/>
          <p:nvPr/>
        </p:nvSpPr>
        <p:spPr>
          <a:xfrm>
            <a:off x="3295919" y="2902186"/>
            <a:ext cx="3220297" cy="396000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45-54; </a:t>
            </a: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21%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55-64; </a:t>
            </a: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65+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9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2417" y="267494"/>
            <a:ext cx="8229600" cy="540060"/>
          </a:xfrm>
        </p:spPr>
        <p:txBody>
          <a:bodyPr/>
          <a:lstStyle/>
          <a:p>
            <a:r>
              <a:rPr lang="fr-BE" dirty="0">
                <a:solidFill>
                  <a:srgbClr val="00AEEF"/>
                </a:solidFill>
                <a:cs typeface="ITC Lubalin Graph Std" panose="020B0604020202020204" charset="0"/>
              </a:rPr>
              <a:t>Quels sont les critères auxquels vous accordez de l’importance lorsque vous placez votre argent ? </a:t>
            </a:r>
            <a:endParaRPr lang="nl-BE" dirty="0">
              <a:solidFill>
                <a:srgbClr val="00AEEF"/>
              </a:solidFill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23</a:t>
            </a:fld>
            <a:endParaRPr lang="nl-BE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18613" y="4881963"/>
            <a:ext cx="7488832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90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Ceux qui mettent de l’argent de côté actuellement (sans les Ne sait pas) (n=667)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8384" y="4249019"/>
            <a:ext cx="1108884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8" descr="CBC_RGB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50" y="4562867"/>
            <a:ext cx="522958" cy="408791"/>
          </a:xfrm>
          <a:prstGeom prst="rect">
            <a:avLst/>
          </a:prstGeom>
        </p:spPr>
      </p:pic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82A3F0D-82BE-4A02-9855-B175F2AFED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27992"/>
              </p:ext>
            </p:extLst>
          </p:nvPr>
        </p:nvGraphicFramePr>
        <p:xfrm>
          <a:off x="179512" y="971099"/>
          <a:ext cx="6803920" cy="373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">
            <a:extLst>
              <a:ext uri="{FF2B5EF4-FFF2-40B4-BE49-F238E27FC236}">
                <a16:creationId xmlns:a16="http://schemas.microsoft.com/office/drawing/2014/main" id="{24AE8E96-925A-4A8C-959A-50B307B53223}"/>
              </a:ext>
            </a:extLst>
          </p:cNvPr>
          <p:cNvSpPr txBox="1"/>
          <p:nvPr/>
        </p:nvSpPr>
        <p:spPr>
          <a:xfrm>
            <a:off x="455114" y="1028449"/>
            <a:ext cx="8136903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2060"/>
                </a:solidFill>
              </a:rPr>
              <a:t>Le rendement et les risques sont les critères prioritaires des épargnants.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5C5B43-6EA6-4099-B1D0-1D6449CE2D91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à coins arrondis 8">
            <a:extLst>
              <a:ext uri="{FF2B5EF4-FFF2-40B4-BE49-F238E27FC236}">
                <a16:creationId xmlns:a16="http://schemas.microsoft.com/office/drawing/2014/main" id="{72C0F7A2-75DD-4DEE-BC3C-B6D46BA152B4}"/>
              </a:ext>
            </a:extLst>
          </p:cNvPr>
          <p:cNvSpPr/>
          <p:nvPr/>
        </p:nvSpPr>
        <p:spPr>
          <a:xfrm>
            <a:off x="5868145" y="1419622"/>
            <a:ext cx="3168351" cy="21467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75%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35-44;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83%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55-64</a:t>
            </a:r>
          </a:p>
        </p:txBody>
      </p:sp>
      <p:sp>
        <p:nvSpPr>
          <p:cNvPr id="25" name="Rectangle à coins arrondis 8">
            <a:extLst>
              <a:ext uri="{FF2B5EF4-FFF2-40B4-BE49-F238E27FC236}">
                <a16:creationId xmlns:a16="http://schemas.microsoft.com/office/drawing/2014/main" id="{272A9139-2049-4D03-BF80-5696230A5420}"/>
              </a:ext>
            </a:extLst>
          </p:cNvPr>
          <p:cNvSpPr/>
          <p:nvPr/>
        </p:nvSpPr>
        <p:spPr>
          <a:xfrm>
            <a:off x="4827669" y="2664843"/>
            <a:ext cx="3168352" cy="194939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41%</a:t>
            </a:r>
            <a:r>
              <a:rPr kumimoji="0" lang="fr-FR" sz="1000" b="0" i="0" u="none" strike="noStrike" kern="1200" cap="none" spc="0" normalizeH="0" baseline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18-24; </a:t>
            </a:r>
            <a:r>
              <a:rPr kumimoji="0" lang="fr-FR" sz="1000" b="1" i="0" u="none" strike="noStrike" kern="1200" cap="none" spc="0" normalizeH="0" baseline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44%</a:t>
            </a:r>
            <a:r>
              <a:rPr kumimoji="0" lang="fr-FR" sz="1000" b="0" i="0" u="none" strike="noStrike" kern="1200" cap="none" spc="0" normalizeH="0" baseline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35-44</a:t>
            </a:r>
          </a:p>
        </p:txBody>
      </p:sp>
      <p:sp>
        <p:nvSpPr>
          <p:cNvPr id="28" name="Rectangle à coins arrondis 8">
            <a:extLst>
              <a:ext uri="{FF2B5EF4-FFF2-40B4-BE49-F238E27FC236}">
                <a16:creationId xmlns:a16="http://schemas.microsoft.com/office/drawing/2014/main" id="{254EDBEC-A770-4A29-BBF4-EFB2637E8C57}"/>
              </a:ext>
            </a:extLst>
          </p:cNvPr>
          <p:cNvSpPr/>
          <p:nvPr/>
        </p:nvSpPr>
        <p:spPr>
          <a:xfrm>
            <a:off x="4417311" y="3507854"/>
            <a:ext cx="4344231" cy="21467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1200" cap="none" spc="0" normalizeH="0" baseline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31%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18-24; </a:t>
            </a:r>
            <a:r>
              <a:rPr kumimoji="0" lang="fr-FR" sz="100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26%</a:t>
            </a:r>
            <a:r>
              <a:rPr kumimoji="0" lang="fr-FR" sz="100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45-54 et parmi les 65+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1200" cap="none" spc="0" normalizeH="0" baseline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9" name="Rectangle à coins arrondis 8">
            <a:extLst>
              <a:ext uri="{FF2B5EF4-FFF2-40B4-BE49-F238E27FC236}">
                <a16:creationId xmlns:a16="http://schemas.microsoft.com/office/drawing/2014/main" id="{AB44556C-9E40-46DB-A5FF-25141BAFC097}"/>
              </a:ext>
            </a:extLst>
          </p:cNvPr>
          <p:cNvSpPr/>
          <p:nvPr/>
        </p:nvSpPr>
        <p:spPr>
          <a:xfrm>
            <a:off x="4251018" y="4309790"/>
            <a:ext cx="1712302" cy="206176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</a:t>
            </a:r>
            <a:endParaRPr lang="fr-FR" sz="10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30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8708"/>
            <a:ext cx="9144000" cy="51435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-36512" y="1923678"/>
            <a:ext cx="9144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Observations de </a:t>
            </a: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Marie Lambert, </a:t>
            </a:r>
            <a:b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</a:b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Professeur de Finance à HEC Liège, </a:t>
            </a:r>
            <a:b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</a:b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Ecole de gestion de l’</a:t>
            </a:r>
            <a:r>
              <a:rPr kumimoji="0" lang="fr-B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Lubalin Graph Std" panose="02060703020205020404" pitchFamily="18" charset="0"/>
                <a:ea typeface="+mn-ea"/>
                <a:cs typeface="Verdana"/>
              </a:rPr>
              <a:t>ULiège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Lubalin Graph Std" panose="02060703020205020404" pitchFamily="18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189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large room&#10;&#10;Description automatically generated">
            <a:extLst>
              <a:ext uri="{FF2B5EF4-FFF2-40B4-BE49-F238E27FC236}">
                <a16:creationId xmlns:a16="http://schemas.microsoft.com/office/drawing/2014/main" id="{6A0DB2F1-96E3-4C44-BF9A-C9458078DA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 b="894"/>
          <a:stretch/>
        </p:blipFill>
        <p:spPr>
          <a:xfrm>
            <a:off x="1262549" y="645709"/>
            <a:ext cx="3321392" cy="381834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7EA55D-FED1-4D28-AB36-EBD086A19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791" y="2605998"/>
            <a:ext cx="4072377" cy="1063033"/>
          </a:xfrm>
        </p:spPr>
        <p:txBody>
          <a:bodyPr anchor="t">
            <a:noAutofit/>
          </a:bodyPr>
          <a:lstStyle/>
          <a:p>
            <a:r>
              <a:rPr lang="en-US" sz="2400" dirty="0" err="1"/>
              <a:t>Comportement</a:t>
            </a:r>
            <a:r>
              <a:rPr lang="en-US" sz="2400" dirty="0"/>
              <a:t> de </a:t>
            </a:r>
            <a:r>
              <a:rPr lang="en-US" sz="2400" dirty="0" err="1"/>
              <a:t>l’épargnant</a:t>
            </a:r>
            <a:r>
              <a:rPr lang="en-US" sz="2400" dirty="0"/>
              <a:t> et </a:t>
            </a:r>
            <a:r>
              <a:rPr lang="en-US" sz="2400" dirty="0" err="1"/>
              <a:t>principes</a:t>
            </a:r>
            <a:r>
              <a:rPr lang="en-US" sz="2400" dirty="0"/>
              <a:t> de base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investissement</a:t>
            </a:r>
            <a:endParaRPr lang="en-GB" sz="24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A9035AD-156B-491A-90C9-331601188E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 1</a:t>
            </a:r>
            <a:endParaRPr lang="en-GB" dirty="0"/>
          </a:p>
        </p:txBody>
      </p:sp>
      <p:sp>
        <p:nvSpPr>
          <p:cNvPr id="14" name="Hexagon 13" descr="Solid dark colored hexagon in the middle of image accent">
            <a:extLst>
              <a:ext uri="{FF2B5EF4-FFF2-40B4-BE49-F238E27FC236}">
                <a16:creationId xmlns:a16="http://schemas.microsoft.com/office/drawing/2014/main" id="{E1EB1018-420E-4AF8-81FB-6E39B893F1F9}"/>
              </a:ext>
            </a:extLst>
          </p:cNvPr>
          <p:cNvSpPr/>
          <p:nvPr/>
        </p:nvSpPr>
        <p:spPr>
          <a:xfrm rot="16200000">
            <a:off x="1907101" y="1585367"/>
            <a:ext cx="2040515" cy="194101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93D1C-AE0D-4724-9807-B51CD5B40D43}"/>
              </a:ext>
            </a:extLst>
          </p:cNvPr>
          <p:cNvSpPr txBox="1"/>
          <p:nvPr/>
        </p:nvSpPr>
        <p:spPr>
          <a:xfrm>
            <a:off x="2216888" y="2749955"/>
            <a:ext cx="1473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FABRIKAM RESIDENCES</a:t>
            </a:r>
          </a:p>
        </p:txBody>
      </p:sp>
      <p:pic>
        <p:nvPicPr>
          <p:cNvPr id="16" name="Picture 15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20F5AA94-AA0A-4219-816E-11B4C7AE1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28" y="2411172"/>
            <a:ext cx="1840141" cy="3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6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27505C8-709F-46E2-BD4B-D17ED13271CD}"/>
              </a:ext>
            </a:extLst>
          </p:cNvPr>
          <p:cNvSpPr/>
          <p:nvPr/>
        </p:nvSpPr>
        <p:spPr>
          <a:xfrm>
            <a:off x="4230426" y="1628775"/>
            <a:ext cx="4158378" cy="29205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A27952-35D4-4AE1-960B-6A7E36880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5851" y="1165149"/>
            <a:ext cx="8563130" cy="456671"/>
          </a:xfrm>
        </p:spPr>
        <p:txBody>
          <a:bodyPr>
            <a:normAutofit/>
          </a:bodyPr>
          <a:lstStyle/>
          <a:p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“Le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rendement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et les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risques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sont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les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critères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prioritaires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des </a:t>
            </a:r>
            <a:r>
              <a:rPr lang="en-GB" sz="1200" b="1" dirty="0" err="1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épargnants</a:t>
            </a:r>
            <a:r>
              <a:rPr lang="en-GB" sz="1200" b="1" dirty="0">
                <a:solidFill>
                  <a:srgbClr val="00AEE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B4917F-EEE4-4A17-8443-DEAA57799E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DF492B-7C02-4B6B-9A5A-5A3518BE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Principes</a:t>
            </a:r>
            <a:r>
              <a:rPr lang="en-GB" dirty="0"/>
              <a:t> de base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investissement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01DA3-FE13-4321-85E4-37B28B0AB8F4}"/>
              </a:ext>
            </a:extLst>
          </p:cNvPr>
          <p:cNvSpPr/>
          <p:nvPr/>
        </p:nvSpPr>
        <p:spPr>
          <a:xfrm>
            <a:off x="395852" y="1647718"/>
            <a:ext cx="2929146" cy="2920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7B18BA-8AED-4ED3-8B5E-0D073710DEE3}"/>
              </a:ext>
            </a:extLst>
          </p:cNvPr>
          <p:cNvSpPr/>
          <p:nvPr/>
        </p:nvSpPr>
        <p:spPr>
          <a:xfrm>
            <a:off x="1739845" y="1718703"/>
            <a:ext cx="505909" cy="48734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raphic 10" descr="Piggy Bank">
            <a:extLst>
              <a:ext uri="{FF2B5EF4-FFF2-40B4-BE49-F238E27FC236}">
                <a16:creationId xmlns:a16="http://schemas.microsoft.com/office/drawing/2014/main" id="{5FAF4CB6-20C7-475E-A516-CE05DD3AFA2B}"/>
              </a:ext>
            </a:extLst>
          </p:cNvPr>
          <p:cNvSpPr/>
          <p:nvPr/>
        </p:nvSpPr>
        <p:spPr>
          <a:xfrm>
            <a:off x="1832318" y="1812985"/>
            <a:ext cx="364341" cy="261371"/>
          </a:xfrm>
          <a:custGeom>
            <a:avLst/>
            <a:gdLst>
              <a:gd name="connsiteX0" fmla="*/ 723900 w 809715"/>
              <a:gd name="connsiteY0" fmla="*/ 305813 h 602993"/>
              <a:gd name="connsiteX1" fmla="*/ 712470 w 809715"/>
              <a:gd name="connsiteY1" fmla="*/ 300098 h 602993"/>
              <a:gd name="connsiteX2" fmla="*/ 704850 w 809715"/>
              <a:gd name="connsiteY2" fmla="*/ 278191 h 602993"/>
              <a:gd name="connsiteX3" fmla="*/ 721043 w 809715"/>
              <a:gd name="connsiteY3" fmla="*/ 250568 h 602993"/>
              <a:gd name="connsiteX4" fmla="*/ 721995 w 809715"/>
              <a:gd name="connsiteY4" fmla="*/ 249616 h 602993"/>
              <a:gd name="connsiteX5" fmla="*/ 742950 w 809715"/>
              <a:gd name="connsiteY5" fmla="*/ 277238 h 602993"/>
              <a:gd name="connsiteX6" fmla="*/ 723900 w 809715"/>
              <a:gd name="connsiteY6" fmla="*/ 305813 h 602993"/>
              <a:gd name="connsiteX7" fmla="*/ 464820 w 809715"/>
              <a:gd name="connsiteY7" fmla="*/ 118171 h 602993"/>
              <a:gd name="connsiteX8" fmla="*/ 447675 w 809715"/>
              <a:gd name="connsiteY8" fmla="*/ 129601 h 602993"/>
              <a:gd name="connsiteX9" fmla="*/ 440055 w 809715"/>
              <a:gd name="connsiteY9" fmla="*/ 127696 h 602993"/>
              <a:gd name="connsiteX10" fmla="*/ 344805 w 809715"/>
              <a:gd name="connsiteY10" fmla="*/ 105788 h 602993"/>
              <a:gd name="connsiteX11" fmla="*/ 290513 w 809715"/>
              <a:gd name="connsiteY11" fmla="*/ 113408 h 602993"/>
              <a:gd name="connsiteX12" fmla="*/ 266700 w 809715"/>
              <a:gd name="connsiteY12" fmla="*/ 100073 h 602993"/>
              <a:gd name="connsiteX13" fmla="*/ 280035 w 809715"/>
              <a:gd name="connsiteY13" fmla="*/ 76261 h 602993"/>
              <a:gd name="connsiteX14" fmla="*/ 343853 w 809715"/>
              <a:gd name="connsiteY14" fmla="*/ 67688 h 602993"/>
              <a:gd name="connsiteX15" fmla="*/ 454343 w 809715"/>
              <a:gd name="connsiteY15" fmla="*/ 92453 h 602993"/>
              <a:gd name="connsiteX16" fmla="*/ 464820 w 809715"/>
              <a:gd name="connsiteY16" fmla="*/ 118171 h 602993"/>
              <a:gd name="connsiteX17" fmla="*/ 793433 w 809715"/>
              <a:gd name="connsiteY17" fmla="*/ 191513 h 602993"/>
              <a:gd name="connsiteX18" fmla="*/ 716280 w 809715"/>
              <a:gd name="connsiteY18" fmla="*/ 207706 h 602993"/>
              <a:gd name="connsiteX19" fmla="*/ 630555 w 809715"/>
              <a:gd name="connsiteY19" fmla="*/ 213421 h 602993"/>
              <a:gd name="connsiteX20" fmla="*/ 342900 w 809715"/>
              <a:gd name="connsiteY20" fmla="*/ 29588 h 602993"/>
              <a:gd name="connsiteX21" fmla="*/ 223838 w 809715"/>
              <a:gd name="connsiteY21" fmla="*/ 56258 h 602993"/>
              <a:gd name="connsiteX22" fmla="*/ 106680 w 809715"/>
              <a:gd name="connsiteY22" fmla="*/ 1013 h 602993"/>
              <a:gd name="connsiteX23" fmla="*/ 93345 w 809715"/>
              <a:gd name="connsiteY23" fmla="*/ 12443 h 602993"/>
              <a:gd name="connsiteX24" fmla="*/ 131445 w 809715"/>
              <a:gd name="connsiteY24" fmla="*/ 120076 h 602993"/>
              <a:gd name="connsiteX25" fmla="*/ 76200 w 809715"/>
              <a:gd name="connsiteY25" fmla="*/ 201991 h 602993"/>
              <a:gd name="connsiteX26" fmla="*/ 62865 w 809715"/>
              <a:gd name="connsiteY26" fmla="*/ 213421 h 602993"/>
              <a:gd name="connsiteX27" fmla="*/ 28575 w 809715"/>
              <a:gd name="connsiteY27" fmla="*/ 221993 h 602993"/>
              <a:gd name="connsiteX28" fmla="*/ 0 w 809715"/>
              <a:gd name="connsiteY28" fmla="*/ 259141 h 602993"/>
              <a:gd name="connsiteX29" fmla="*/ 0 w 809715"/>
              <a:gd name="connsiteY29" fmla="*/ 333436 h 602993"/>
              <a:gd name="connsiteX30" fmla="*/ 28575 w 809715"/>
              <a:gd name="connsiteY30" fmla="*/ 370583 h 602993"/>
              <a:gd name="connsiteX31" fmla="*/ 63818 w 809715"/>
              <a:gd name="connsiteY31" fmla="*/ 379156 h 602993"/>
              <a:gd name="connsiteX32" fmla="*/ 77153 w 809715"/>
              <a:gd name="connsiteY32" fmla="*/ 390586 h 602993"/>
              <a:gd name="connsiteX33" fmla="*/ 148590 w 809715"/>
              <a:gd name="connsiteY33" fmla="*/ 488693 h 602993"/>
              <a:gd name="connsiteX34" fmla="*/ 155258 w 809715"/>
              <a:gd name="connsiteY34" fmla="*/ 500123 h 602993"/>
              <a:gd name="connsiteX35" fmla="*/ 169545 w 809715"/>
              <a:gd name="connsiteY35" fmla="*/ 586801 h 602993"/>
              <a:gd name="connsiteX36" fmla="*/ 188595 w 809715"/>
              <a:gd name="connsiteY36" fmla="*/ 602993 h 602993"/>
              <a:gd name="connsiteX37" fmla="*/ 251460 w 809715"/>
              <a:gd name="connsiteY37" fmla="*/ 602993 h 602993"/>
              <a:gd name="connsiteX38" fmla="*/ 270510 w 809715"/>
              <a:gd name="connsiteY38" fmla="*/ 586801 h 602993"/>
              <a:gd name="connsiteX39" fmla="*/ 275273 w 809715"/>
              <a:gd name="connsiteY39" fmla="*/ 556321 h 602993"/>
              <a:gd name="connsiteX40" fmla="*/ 343853 w 809715"/>
              <a:gd name="connsiteY40" fmla="*/ 564893 h 602993"/>
              <a:gd name="connsiteX41" fmla="*/ 421005 w 809715"/>
              <a:gd name="connsiteY41" fmla="*/ 554416 h 602993"/>
              <a:gd name="connsiteX42" fmla="*/ 426720 w 809715"/>
              <a:gd name="connsiteY42" fmla="*/ 586801 h 602993"/>
              <a:gd name="connsiteX43" fmla="*/ 445770 w 809715"/>
              <a:gd name="connsiteY43" fmla="*/ 602993 h 602993"/>
              <a:gd name="connsiteX44" fmla="*/ 508635 w 809715"/>
              <a:gd name="connsiteY44" fmla="*/ 602993 h 602993"/>
              <a:gd name="connsiteX45" fmla="*/ 527685 w 809715"/>
              <a:gd name="connsiteY45" fmla="*/ 586801 h 602993"/>
              <a:gd name="connsiteX46" fmla="*/ 541973 w 809715"/>
              <a:gd name="connsiteY46" fmla="*/ 500123 h 602993"/>
              <a:gd name="connsiteX47" fmla="*/ 548640 w 809715"/>
              <a:gd name="connsiteY47" fmla="*/ 488693 h 602993"/>
              <a:gd name="connsiteX48" fmla="*/ 647700 w 809715"/>
              <a:gd name="connsiteY48" fmla="*/ 296288 h 602993"/>
              <a:gd name="connsiteX49" fmla="*/ 641985 w 809715"/>
              <a:gd name="connsiteY49" fmla="*/ 249616 h 602993"/>
              <a:gd name="connsiteX50" fmla="*/ 677228 w 809715"/>
              <a:gd name="connsiteY50" fmla="*/ 242948 h 602993"/>
              <a:gd name="connsiteX51" fmla="*/ 666750 w 809715"/>
              <a:gd name="connsiteY51" fmla="*/ 277238 h 602993"/>
              <a:gd name="connsiteX52" fmla="*/ 685800 w 809715"/>
              <a:gd name="connsiteY52" fmla="*/ 327721 h 602993"/>
              <a:gd name="connsiteX53" fmla="*/ 723900 w 809715"/>
              <a:gd name="connsiteY53" fmla="*/ 344866 h 602993"/>
              <a:gd name="connsiteX54" fmla="*/ 781050 w 809715"/>
              <a:gd name="connsiteY54" fmla="*/ 278191 h 602993"/>
              <a:gd name="connsiteX55" fmla="*/ 761048 w 809715"/>
              <a:gd name="connsiteY55" fmla="*/ 231518 h 602993"/>
              <a:gd name="connsiteX56" fmla="*/ 787718 w 809715"/>
              <a:gd name="connsiteY56" fmla="*/ 229613 h 602993"/>
              <a:gd name="connsiteX57" fmla="*/ 809625 w 809715"/>
              <a:gd name="connsiteY57" fmla="*/ 213421 h 602993"/>
              <a:gd name="connsiteX58" fmla="*/ 793433 w 809715"/>
              <a:gd name="connsiteY58" fmla="*/ 191513 h 60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809715" h="602993">
                <a:moveTo>
                  <a:pt x="723900" y="305813"/>
                </a:moveTo>
                <a:cubicBezTo>
                  <a:pt x="719138" y="305813"/>
                  <a:pt x="715328" y="302956"/>
                  <a:pt x="712470" y="300098"/>
                </a:cubicBezTo>
                <a:cubicBezTo>
                  <a:pt x="707708" y="295336"/>
                  <a:pt x="704850" y="286763"/>
                  <a:pt x="704850" y="278191"/>
                </a:cubicBezTo>
                <a:cubicBezTo>
                  <a:pt x="704850" y="265808"/>
                  <a:pt x="713423" y="256283"/>
                  <a:pt x="721043" y="250568"/>
                </a:cubicBezTo>
                <a:lnTo>
                  <a:pt x="721995" y="249616"/>
                </a:lnTo>
                <a:cubicBezTo>
                  <a:pt x="740093" y="259141"/>
                  <a:pt x="742950" y="268666"/>
                  <a:pt x="742950" y="277238"/>
                </a:cubicBezTo>
                <a:cubicBezTo>
                  <a:pt x="742950" y="292478"/>
                  <a:pt x="734378" y="305813"/>
                  <a:pt x="723900" y="305813"/>
                </a:cubicBezTo>
                <a:close/>
                <a:moveTo>
                  <a:pt x="464820" y="118171"/>
                </a:moveTo>
                <a:cubicBezTo>
                  <a:pt x="461963" y="124838"/>
                  <a:pt x="454343" y="129601"/>
                  <a:pt x="447675" y="129601"/>
                </a:cubicBezTo>
                <a:cubicBezTo>
                  <a:pt x="444818" y="129601"/>
                  <a:pt x="441960" y="128648"/>
                  <a:pt x="440055" y="127696"/>
                </a:cubicBezTo>
                <a:cubicBezTo>
                  <a:pt x="409575" y="113408"/>
                  <a:pt x="376238" y="105788"/>
                  <a:pt x="344805" y="105788"/>
                </a:cubicBezTo>
                <a:cubicBezTo>
                  <a:pt x="326708" y="105788"/>
                  <a:pt x="308610" y="108646"/>
                  <a:pt x="290513" y="113408"/>
                </a:cubicBezTo>
                <a:cubicBezTo>
                  <a:pt x="280035" y="116266"/>
                  <a:pt x="269558" y="110551"/>
                  <a:pt x="266700" y="100073"/>
                </a:cubicBezTo>
                <a:cubicBezTo>
                  <a:pt x="263843" y="89596"/>
                  <a:pt x="269558" y="79118"/>
                  <a:pt x="280035" y="76261"/>
                </a:cubicBezTo>
                <a:cubicBezTo>
                  <a:pt x="300990" y="70546"/>
                  <a:pt x="322898" y="67688"/>
                  <a:pt x="343853" y="67688"/>
                </a:cubicBezTo>
                <a:cubicBezTo>
                  <a:pt x="380048" y="67688"/>
                  <a:pt x="419100" y="76261"/>
                  <a:pt x="454343" y="92453"/>
                </a:cubicBezTo>
                <a:cubicBezTo>
                  <a:pt x="464820" y="97216"/>
                  <a:pt x="469583" y="108646"/>
                  <a:pt x="464820" y="118171"/>
                </a:cubicBezTo>
                <a:close/>
                <a:moveTo>
                  <a:pt x="793433" y="191513"/>
                </a:moveTo>
                <a:cubicBezTo>
                  <a:pt x="769620" y="187703"/>
                  <a:pt x="740093" y="194371"/>
                  <a:pt x="716280" y="207706"/>
                </a:cubicBezTo>
                <a:cubicBezTo>
                  <a:pt x="694373" y="202943"/>
                  <a:pt x="661035" y="202943"/>
                  <a:pt x="630555" y="213421"/>
                </a:cubicBezTo>
                <a:cubicBezTo>
                  <a:pt x="585788" y="106741"/>
                  <a:pt x="461010" y="29588"/>
                  <a:pt x="342900" y="29588"/>
                </a:cubicBezTo>
                <a:cubicBezTo>
                  <a:pt x="301943" y="29588"/>
                  <a:pt x="260985" y="39113"/>
                  <a:pt x="223838" y="56258"/>
                </a:cubicBezTo>
                <a:lnTo>
                  <a:pt x="106680" y="1013"/>
                </a:lnTo>
                <a:cubicBezTo>
                  <a:pt x="99060" y="-2797"/>
                  <a:pt x="90488" y="4823"/>
                  <a:pt x="93345" y="12443"/>
                </a:cubicBezTo>
                <a:lnTo>
                  <a:pt x="131445" y="120076"/>
                </a:lnTo>
                <a:cubicBezTo>
                  <a:pt x="108585" y="143888"/>
                  <a:pt x="89535" y="171511"/>
                  <a:pt x="76200" y="201991"/>
                </a:cubicBezTo>
                <a:cubicBezTo>
                  <a:pt x="74295" y="207706"/>
                  <a:pt x="69533" y="211516"/>
                  <a:pt x="62865" y="213421"/>
                </a:cubicBezTo>
                <a:lnTo>
                  <a:pt x="28575" y="221993"/>
                </a:lnTo>
                <a:cubicBezTo>
                  <a:pt x="11430" y="225803"/>
                  <a:pt x="0" y="241043"/>
                  <a:pt x="0" y="259141"/>
                </a:cubicBezTo>
                <a:lnTo>
                  <a:pt x="0" y="333436"/>
                </a:lnTo>
                <a:cubicBezTo>
                  <a:pt x="0" y="350581"/>
                  <a:pt x="11430" y="365821"/>
                  <a:pt x="28575" y="370583"/>
                </a:cubicBezTo>
                <a:lnTo>
                  <a:pt x="63818" y="379156"/>
                </a:lnTo>
                <a:cubicBezTo>
                  <a:pt x="69533" y="381061"/>
                  <a:pt x="74295" y="384871"/>
                  <a:pt x="77153" y="390586"/>
                </a:cubicBezTo>
                <a:cubicBezTo>
                  <a:pt x="93345" y="427733"/>
                  <a:pt x="118110" y="461071"/>
                  <a:pt x="148590" y="488693"/>
                </a:cubicBezTo>
                <a:cubicBezTo>
                  <a:pt x="151448" y="491551"/>
                  <a:pt x="154305" y="495361"/>
                  <a:pt x="155258" y="500123"/>
                </a:cubicBezTo>
                <a:lnTo>
                  <a:pt x="169545" y="586801"/>
                </a:lnTo>
                <a:cubicBezTo>
                  <a:pt x="171450" y="596326"/>
                  <a:pt x="179070" y="602993"/>
                  <a:pt x="188595" y="602993"/>
                </a:cubicBezTo>
                <a:lnTo>
                  <a:pt x="251460" y="602993"/>
                </a:lnTo>
                <a:cubicBezTo>
                  <a:pt x="260985" y="602993"/>
                  <a:pt x="268605" y="596326"/>
                  <a:pt x="270510" y="586801"/>
                </a:cubicBezTo>
                <a:lnTo>
                  <a:pt x="275273" y="556321"/>
                </a:lnTo>
                <a:cubicBezTo>
                  <a:pt x="297180" y="562036"/>
                  <a:pt x="320040" y="564893"/>
                  <a:pt x="343853" y="564893"/>
                </a:cubicBezTo>
                <a:cubicBezTo>
                  <a:pt x="369570" y="564893"/>
                  <a:pt x="396240" y="561083"/>
                  <a:pt x="421005" y="554416"/>
                </a:cubicBezTo>
                <a:lnTo>
                  <a:pt x="426720" y="586801"/>
                </a:lnTo>
                <a:cubicBezTo>
                  <a:pt x="428625" y="596326"/>
                  <a:pt x="436245" y="602993"/>
                  <a:pt x="445770" y="602993"/>
                </a:cubicBezTo>
                <a:lnTo>
                  <a:pt x="508635" y="602993"/>
                </a:lnTo>
                <a:cubicBezTo>
                  <a:pt x="518160" y="602993"/>
                  <a:pt x="525780" y="596326"/>
                  <a:pt x="527685" y="586801"/>
                </a:cubicBezTo>
                <a:lnTo>
                  <a:pt x="541973" y="500123"/>
                </a:lnTo>
                <a:cubicBezTo>
                  <a:pt x="542925" y="495361"/>
                  <a:pt x="544830" y="491551"/>
                  <a:pt x="548640" y="488693"/>
                </a:cubicBezTo>
                <a:cubicBezTo>
                  <a:pt x="606743" y="438211"/>
                  <a:pt x="647700" y="371536"/>
                  <a:pt x="647700" y="296288"/>
                </a:cubicBezTo>
                <a:cubicBezTo>
                  <a:pt x="647700" y="280096"/>
                  <a:pt x="645795" y="264856"/>
                  <a:pt x="641985" y="249616"/>
                </a:cubicBezTo>
                <a:cubicBezTo>
                  <a:pt x="653415" y="245806"/>
                  <a:pt x="665798" y="242948"/>
                  <a:pt x="677228" y="242948"/>
                </a:cubicBezTo>
                <a:cubicBezTo>
                  <a:pt x="670560" y="253426"/>
                  <a:pt x="666750" y="264856"/>
                  <a:pt x="666750" y="277238"/>
                </a:cubicBezTo>
                <a:cubicBezTo>
                  <a:pt x="665798" y="296288"/>
                  <a:pt x="673418" y="314386"/>
                  <a:pt x="685800" y="327721"/>
                </a:cubicBezTo>
                <a:cubicBezTo>
                  <a:pt x="696278" y="338198"/>
                  <a:pt x="709613" y="344866"/>
                  <a:pt x="723900" y="344866"/>
                </a:cubicBezTo>
                <a:cubicBezTo>
                  <a:pt x="755333" y="344866"/>
                  <a:pt x="781050" y="315338"/>
                  <a:pt x="781050" y="278191"/>
                </a:cubicBezTo>
                <a:cubicBezTo>
                  <a:pt x="781050" y="260093"/>
                  <a:pt x="774383" y="243901"/>
                  <a:pt x="761048" y="231518"/>
                </a:cubicBezTo>
                <a:cubicBezTo>
                  <a:pt x="770573" y="229613"/>
                  <a:pt x="779145" y="228661"/>
                  <a:pt x="787718" y="229613"/>
                </a:cubicBezTo>
                <a:cubicBezTo>
                  <a:pt x="798195" y="231518"/>
                  <a:pt x="807720" y="223898"/>
                  <a:pt x="809625" y="213421"/>
                </a:cubicBezTo>
                <a:cubicBezTo>
                  <a:pt x="810578" y="202943"/>
                  <a:pt x="803910" y="193418"/>
                  <a:pt x="793433" y="191513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571926-9CB1-4835-B79F-70496F5F10D2}"/>
              </a:ext>
            </a:extLst>
          </p:cNvPr>
          <p:cNvSpPr/>
          <p:nvPr/>
        </p:nvSpPr>
        <p:spPr>
          <a:xfrm>
            <a:off x="822806" y="1931412"/>
            <a:ext cx="429504" cy="41374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88F81A-C60A-40E2-8DB4-8A5E156F3B40}"/>
              </a:ext>
            </a:extLst>
          </p:cNvPr>
          <p:cNvSpPr/>
          <p:nvPr/>
        </p:nvSpPr>
        <p:spPr>
          <a:xfrm>
            <a:off x="2666304" y="2161759"/>
            <a:ext cx="505909" cy="48734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A7D83A-9C79-4486-B34B-1311438A1E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14246" y="1947855"/>
            <a:ext cx="429505" cy="3221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FF42BD-D8B4-43EC-A7B0-09803F68F39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734212" y="2236267"/>
            <a:ext cx="381058" cy="33025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8557685-A7E4-46F5-A7AF-92E5E3DAD4EC}"/>
              </a:ext>
            </a:extLst>
          </p:cNvPr>
          <p:cNvSpPr/>
          <p:nvPr/>
        </p:nvSpPr>
        <p:spPr>
          <a:xfrm>
            <a:off x="2506212" y="3191207"/>
            <a:ext cx="505909" cy="487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627">
            <a:extLst>
              <a:ext uri="{FF2B5EF4-FFF2-40B4-BE49-F238E27FC236}">
                <a16:creationId xmlns:a16="http://schemas.microsoft.com/office/drawing/2014/main" id="{FEBCE484-456C-42C8-B9EE-98F1E8371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540" y="3242818"/>
            <a:ext cx="324546" cy="312640"/>
          </a:xfrm>
          <a:custGeom>
            <a:avLst/>
            <a:gdLst/>
            <a:ahLst/>
            <a:cxnLst/>
            <a:rect l="0" t="0" r="r" b="b"/>
            <a:pathLst>
              <a:path w="305313" h="306027">
                <a:moveTo>
                  <a:pt x="154242" y="203038"/>
                </a:moveTo>
                <a:lnTo>
                  <a:pt x="112949" y="244089"/>
                </a:lnTo>
                <a:lnTo>
                  <a:pt x="112949" y="298465"/>
                </a:lnTo>
                <a:lnTo>
                  <a:pt x="195535" y="298465"/>
                </a:lnTo>
                <a:lnTo>
                  <a:pt x="195535" y="244089"/>
                </a:lnTo>
                <a:lnTo>
                  <a:pt x="154242" y="203038"/>
                </a:lnTo>
                <a:close/>
                <a:moveTo>
                  <a:pt x="239846" y="195116"/>
                </a:moveTo>
                <a:cubicBezTo>
                  <a:pt x="241277" y="193675"/>
                  <a:pt x="243424" y="193675"/>
                  <a:pt x="245212" y="195116"/>
                </a:cubicBezTo>
                <a:lnTo>
                  <a:pt x="304241" y="254893"/>
                </a:lnTo>
                <a:cubicBezTo>
                  <a:pt x="305671" y="256333"/>
                  <a:pt x="305671" y="258494"/>
                  <a:pt x="304241" y="260294"/>
                </a:cubicBezTo>
                <a:cubicBezTo>
                  <a:pt x="303167" y="261734"/>
                  <a:pt x="300663" y="261734"/>
                  <a:pt x="299232" y="260294"/>
                </a:cubicBezTo>
                <a:lnTo>
                  <a:pt x="290646" y="251291"/>
                </a:lnTo>
                <a:lnTo>
                  <a:pt x="290646" y="302066"/>
                </a:lnTo>
                <a:cubicBezTo>
                  <a:pt x="290646" y="304227"/>
                  <a:pt x="288857" y="306027"/>
                  <a:pt x="286711" y="306027"/>
                </a:cubicBezTo>
                <a:lnTo>
                  <a:pt x="213015" y="306027"/>
                </a:lnTo>
                <a:cubicBezTo>
                  <a:pt x="210869" y="306027"/>
                  <a:pt x="209080" y="304227"/>
                  <a:pt x="209080" y="302066"/>
                </a:cubicBezTo>
                <a:cubicBezTo>
                  <a:pt x="209080" y="300265"/>
                  <a:pt x="210869" y="298465"/>
                  <a:pt x="213015" y="298465"/>
                </a:cubicBezTo>
                <a:lnTo>
                  <a:pt x="283133" y="298465"/>
                </a:lnTo>
                <a:lnTo>
                  <a:pt x="283133" y="244089"/>
                </a:lnTo>
                <a:lnTo>
                  <a:pt x="242708" y="203038"/>
                </a:lnTo>
                <a:lnTo>
                  <a:pt x="211226" y="234727"/>
                </a:lnTo>
                <a:cubicBezTo>
                  <a:pt x="209795" y="236167"/>
                  <a:pt x="207291" y="236167"/>
                  <a:pt x="205860" y="234727"/>
                </a:cubicBezTo>
                <a:cubicBezTo>
                  <a:pt x="204429" y="232926"/>
                  <a:pt x="204429" y="230766"/>
                  <a:pt x="205860" y="229325"/>
                </a:cubicBezTo>
                <a:lnTo>
                  <a:pt x="239846" y="195116"/>
                </a:lnTo>
                <a:close/>
                <a:moveTo>
                  <a:pt x="151707" y="195116"/>
                </a:moveTo>
                <a:cubicBezTo>
                  <a:pt x="153155" y="193675"/>
                  <a:pt x="155329" y="193675"/>
                  <a:pt x="156778" y="195116"/>
                </a:cubicBezTo>
                <a:lnTo>
                  <a:pt x="216906" y="254893"/>
                </a:lnTo>
                <a:cubicBezTo>
                  <a:pt x="218355" y="256333"/>
                  <a:pt x="218355" y="258494"/>
                  <a:pt x="216906" y="260294"/>
                </a:cubicBezTo>
                <a:cubicBezTo>
                  <a:pt x="215457" y="261734"/>
                  <a:pt x="212922" y="261734"/>
                  <a:pt x="211473" y="260294"/>
                </a:cubicBezTo>
                <a:lnTo>
                  <a:pt x="203142" y="251291"/>
                </a:lnTo>
                <a:lnTo>
                  <a:pt x="203142" y="302066"/>
                </a:lnTo>
                <a:cubicBezTo>
                  <a:pt x="203142" y="304227"/>
                  <a:pt x="201331" y="306027"/>
                  <a:pt x="199157" y="306027"/>
                </a:cubicBezTo>
                <a:lnTo>
                  <a:pt x="108964" y="306027"/>
                </a:lnTo>
                <a:cubicBezTo>
                  <a:pt x="107153" y="306027"/>
                  <a:pt x="105342" y="304227"/>
                  <a:pt x="105342" y="302066"/>
                </a:cubicBezTo>
                <a:lnTo>
                  <a:pt x="105342" y="251291"/>
                </a:lnTo>
                <a:lnTo>
                  <a:pt x="97011" y="260294"/>
                </a:lnTo>
                <a:cubicBezTo>
                  <a:pt x="95200" y="261734"/>
                  <a:pt x="93027" y="261734"/>
                  <a:pt x="91578" y="260294"/>
                </a:cubicBezTo>
                <a:cubicBezTo>
                  <a:pt x="90129" y="258494"/>
                  <a:pt x="90129" y="256333"/>
                  <a:pt x="91578" y="254893"/>
                </a:cubicBezTo>
                <a:lnTo>
                  <a:pt x="151707" y="195116"/>
                </a:lnTo>
                <a:close/>
                <a:moveTo>
                  <a:pt x="60459" y="195116"/>
                </a:moveTo>
                <a:cubicBezTo>
                  <a:pt x="61890" y="193675"/>
                  <a:pt x="64036" y="193675"/>
                  <a:pt x="65825" y="195116"/>
                </a:cubicBezTo>
                <a:lnTo>
                  <a:pt x="99453" y="229325"/>
                </a:lnTo>
                <a:cubicBezTo>
                  <a:pt x="100884" y="230766"/>
                  <a:pt x="100884" y="232926"/>
                  <a:pt x="99453" y="234727"/>
                </a:cubicBezTo>
                <a:cubicBezTo>
                  <a:pt x="98022" y="236167"/>
                  <a:pt x="95876" y="236167"/>
                  <a:pt x="94445" y="234727"/>
                </a:cubicBezTo>
                <a:lnTo>
                  <a:pt x="62963" y="203038"/>
                </a:lnTo>
                <a:lnTo>
                  <a:pt x="22180" y="244089"/>
                </a:lnTo>
                <a:lnTo>
                  <a:pt x="22180" y="298465"/>
                </a:lnTo>
                <a:lnTo>
                  <a:pt x="92656" y="298465"/>
                </a:lnTo>
                <a:cubicBezTo>
                  <a:pt x="94802" y="298465"/>
                  <a:pt x="96233" y="300265"/>
                  <a:pt x="96233" y="302066"/>
                </a:cubicBezTo>
                <a:cubicBezTo>
                  <a:pt x="96233" y="304227"/>
                  <a:pt x="94802" y="306027"/>
                  <a:pt x="92656" y="306027"/>
                </a:cubicBezTo>
                <a:lnTo>
                  <a:pt x="18602" y="306027"/>
                </a:lnTo>
                <a:cubicBezTo>
                  <a:pt x="16456" y="306027"/>
                  <a:pt x="15025" y="304227"/>
                  <a:pt x="15025" y="302066"/>
                </a:cubicBezTo>
                <a:lnTo>
                  <a:pt x="15025" y="251291"/>
                </a:lnTo>
                <a:lnTo>
                  <a:pt x="6081" y="260294"/>
                </a:lnTo>
                <a:cubicBezTo>
                  <a:pt x="5008" y="261734"/>
                  <a:pt x="2504" y="261734"/>
                  <a:pt x="1073" y="260294"/>
                </a:cubicBezTo>
                <a:cubicBezTo>
                  <a:pt x="-358" y="258494"/>
                  <a:pt x="-358" y="256333"/>
                  <a:pt x="1073" y="254893"/>
                </a:cubicBezTo>
                <a:lnTo>
                  <a:pt x="60459" y="195116"/>
                </a:lnTo>
                <a:close/>
                <a:moveTo>
                  <a:pt x="152836" y="34459"/>
                </a:moveTo>
                <a:cubicBezTo>
                  <a:pt x="139670" y="34459"/>
                  <a:pt x="129352" y="44778"/>
                  <a:pt x="129352" y="57944"/>
                </a:cubicBezTo>
                <a:cubicBezTo>
                  <a:pt x="129352" y="71109"/>
                  <a:pt x="139670" y="81428"/>
                  <a:pt x="152836" y="81428"/>
                </a:cubicBezTo>
                <a:cubicBezTo>
                  <a:pt x="165645" y="81428"/>
                  <a:pt x="176320" y="71109"/>
                  <a:pt x="176320" y="57944"/>
                </a:cubicBezTo>
                <a:cubicBezTo>
                  <a:pt x="176320" y="44778"/>
                  <a:pt x="165645" y="34459"/>
                  <a:pt x="152836" y="34459"/>
                </a:cubicBezTo>
                <a:close/>
                <a:moveTo>
                  <a:pt x="152836" y="26987"/>
                </a:moveTo>
                <a:cubicBezTo>
                  <a:pt x="169915" y="26987"/>
                  <a:pt x="183436" y="40864"/>
                  <a:pt x="183436" y="57944"/>
                </a:cubicBezTo>
                <a:cubicBezTo>
                  <a:pt x="183436" y="75023"/>
                  <a:pt x="169915" y="88544"/>
                  <a:pt x="152836" y="88544"/>
                </a:cubicBezTo>
                <a:cubicBezTo>
                  <a:pt x="135756" y="88544"/>
                  <a:pt x="121879" y="75023"/>
                  <a:pt x="121879" y="57944"/>
                </a:cubicBezTo>
                <a:cubicBezTo>
                  <a:pt x="121879" y="40864"/>
                  <a:pt x="135756" y="26987"/>
                  <a:pt x="152836" y="26987"/>
                </a:cubicBezTo>
                <a:close/>
                <a:moveTo>
                  <a:pt x="153630" y="7579"/>
                </a:moveTo>
                <a:cubicBezTo>
                  <a:pt x="125694" y="7579"/>
                  <a:pt x="102413" y="30680"/>
                  <a:pt x="102413" y="59193"/>
                </a:cubicBezTo>
                <a:cubicBezTo>
                  <a:pt x="102413" y="93482"/>
                  <a:pt x="142169" y="158450"/>
                  <a:pt x="153630" y="176497"/>
                </a:cubicBezTo>
                <a:cubicBezTo>
                  <a:pt x="165091" y="158450"/>
                  <a:pt x="204488" y="93482"/>
                  <a:pt x="204488" y="59193"/>
                </a:cubicBezTo>
                <a:cubicBezTo>
                  <a:pt x="204488" y="30680"/>
                  <a:pt x="181566" y="7579"/>
                  <a:pt x="153630" y="7579"/>
                </a:cubicBezTo>
                <a:close/>
                <a:moveTo>
                  <a:pt x="153630" y="0"/>
                </a:moveTo>
                <a:cubicBezTo>
                  <a:pt x="185864" y="0"/>
                  <a:pt x="212009" y="26709"/>
                  <a:pt x="212009" y="59193"/>
                </a:cubicBezTo>
                <a:cubicBezTo>
                  <a:pt x="212009" y="101062"/>
                  <a:pt x="159002" y="181911"/>
                  <a:pt x="156495" y="185520"/>
                </a:cubicBezTo>
                <a:cubicBezTo>
                  <a:pt x="155779" y="186242"/>
                  <a:pt x="154704" y="186964"/>
                  <a:pt x="153630" y="186964"/>
                </a:cubicBezTo>
                <a:cubicBezTo>
                  <a:pt x="152555" y="186964"/>
                  <a:pt x="151123" y="186242"/>
                  <a:pt x="150406" y="185520"/>
                </a:cubicBezTo>
                <a:cubicBezTo>
                  <a:pt x="148257" y="181911"/>
                  <a:pt x="94892" y="101062"/>
                  <a:pt x="94892" y="59193"/>
                </a:cubicBezTo>
                <a:cubicBezTo>
                  <a:pt x="94892" y="26709"/>
                  <a:pt x="121395" y="0"/>
                  <a:pt x="153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71EEEA-C309-4451-A746-09164919CC45}"/>
              </a:ext>
            </a:extLst>
          </p:cNvPr>
          <p:cNvCxnSpPr>
            <a:cxnSpLocks/>
          </p:cNvCxnSpPr>
          <p:nvPr/>
        </p:nvCxnSpPr>
        <p:spPr>
          <a:xfrm flipH="1" flipV="1">
            <a:off x="1197054" y="2268724"/>
            <a:ext cx="645560" cy="5426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664E01-BA0D-4A09-9679-A62FEBF018B1}"/>
              </a:ext>
            </a:extLst>
          </p:cNvPr>
          <p:cNvCxnSpPr>
            <a:cxnSpLocks/>
          </p:cNvCxnSpPr>
          <p:nvPr/>
        </p:nvCxnSpPr>
        <p:spPr>
          <a:xfrm flipH="1" flipV="1">
            <a:off x="1680684" y="3560695"/>
            <a:ext cx="42730" cy="90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00BB16-D3C0-4B91-9AA3-AE79A27D5006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1992800" y="2206051"/>
            <a:ext cx="22212" cy="6052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81CD30D-CCC9-48CC-A82B-19C3E3DBF592}"/>
              </a:ext>
            </a:extLst>
          </p:cNvPr>
          <p:cNvCxnSpPr>
            <a:cxnSpLocks/>
          </p:cNvCxnSpPr>
          <p:nvPr/>
        </p:nvCxnSpPr>
        <p:spPr>
          <a:xfrm flipV="1">
            <a:off x="2223369" y="2508699"/>
            <a:ext cx="504298" cy="3222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06E0853-8412-4543-AEB3-C94C569489B5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2178280" y="3403389"/>
            <a:ext cx="327932" cy="314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ircle: Hollow 54">
            <a:extLst>
              <a:ext uri="{FF2B5EF4-FFF2-40B4-BE49-F238E27FC236}">
                <a16:creationId xmlns:a16="http://schemas.microsoft.com/office/drawing/2014/main" id="{F31EB629-C4B7-4041-BFFD-B4E83507E953}"/>
              </a:ext>
            </a:extLst>
          </p:cNvPr>
          <p:cNvSpPr/>
          <p:nvPr/>
        </p:nvSpPr>
        <p:spPr>
          <a:xfrm>
            <a:off x="6387387" y="2837430"/>
            <a:ext cx="556288" cy="535880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DB00D10-6C90-495E-962D-4689084E76CA}"/>
              </a:ext>
            </a:extLst>
          </p:cNvPr>
          <p:cNvSpPr/>
          <p:nvPr/>
        </p:nvSpPr>
        <p:spPr>
          <a:xfrm>
            <a:off x="832368" y="3343513"/>
            <a:ext cx="375753" cy="3619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F767721-BCF7-46DE-805C-2BAC8206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86241" y="3404284"/>
            <a:ext cx="276706" cy="238233"/>
          </a:xfrm>
          <a:prstGeom prst="rect">
            <a:avLst/>
          </a:prstGeom>
        </p:spPr>
      </p:pic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BBC74868-D8BE-4141-B98C-CADBE42C51F8}"/>
              </a:ext>
            </a:extLst>
          </p:cNvPr>
          <p:cNvSpPr/>
          <p:nvPr/>
        </p:nvSpPr>
        <p:spPr>
          <a:xfrm>
            <a:off x="5247018" y="3500777"/>
            <a:ext cx="556288" cy="535880"/>
          </a:xfrm>
          <a:prstGeom prst="don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1EEC6104-250A-47FC-AB39-BF708D8A2999}"/>
              </a:ext>
            </a:extLst>
          </p:cNvPr>
          <p:cNvSpPr/>
          <p:nvPr/>
        </p:nvSpPr>
        <p:spPr>
          <a:xfrm>
            <a:off x="7599944" y="2130409"/>
            <a:ext cx="556288" cy="535880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22E6A1-D769-4CC2-9CE8-08FCF3168B19}"/>
              </a:ext>
            </a:extLst>
          </p:cNvPr>
          <p:cNvSpPr txBox="1"/>
          <p:nvPr/>
        </p:nvSpPr>
        <p:spPr>
          <a:xfrm>
            <a:off x="7465773" y="1810248"/>
            <a:ext cx="8288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Actions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FC0505-6A97-4FB2-A9F2-5FF065AB19FC}"/>
              </a:ext>
            </a:extLst>
          </p:cNvPr>
          <p:cNvSpPr txBox="1"/>
          <p:nvPr/>
        </p:nvSpPr>
        <p:spPr>
          <a:xfrm>
            <a:off x="6247130" y="2523303"/>
            <a:ext cx="8288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Obligations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566895-C813-40A4-BFEC-10374D72045C}"/>
              </a:ext>
            </a:extLst>
          </p:cNvPr>
          <p:cNvSpPr txBox="1"/>
          <p:nvPr/>
        </p:nvSpPr>
        <p:spPr>
          <a:xfrm>
            <a:off x="5098787" y="3157738"/>
            <a:ext cx="8288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Monétaire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E4CB8937-859F-4513-8D26-1CD8DC65B19C}"/>
              </a:ext>
            </a:extLst>
          </p:cNvPr>
          <p:cNvSpPr/>
          <p:nvPr/>
        </p:nvSpPr>
        <p:spPr>
          <a:xfrm>
            <a:off x="4863071" y="4194874"/>
            <a:ext cx="3489290" cy="16723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Risque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581B60-F792-4F27-8178-32A63A1F97B5}"/>
              </a:ext>
            </a:extLst>
          </p:cNvPr>
          <p:cNvSpPr txBox="1"/>
          <p:nvPr/>
        </p:nvSpPr>
        <p:spPr>
          <a:xfrm>
            <a:off x="4823326" y="4346294"/>
            <a:ext cx="14238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Volatilité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faible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1B97A85-7D11-41D6-AD89-7EF883369F35}"/>
              </a:ext>
            </a:extLst>
          </p:cNvPr>
          <p:cNvSpPr txBox="1"/>
          <p:nvPr/>
        </p:nvSpPr>
        <p:spPr>
          <a:xfrm>
            <a:off x="7284568" y="4346293"/>
            <a:ext cx="11870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Volatilité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élevée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8FFC1B2-008E-4DC8-A990-810286A78EB4}"/>
              </a:ext>
            </a:extLst>
          </p:cNvPr>
          <p:cNvCxnSpPr>
            <a:cxnSpLocks/>
          </p:cNvCxnSpPr>
          <p:nvPr/>
        </p:nvCxnSpPr>
        <p:spPr>
          <a:xfrm>
            <a:off x="3912177" y="1652205"/>
            <a:ext cx="0" cy="2917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69F21ECA-8D67-4BE8-B97A-97335F8748FD}"/>
              </a:ext>
            </a:extLst>
          </p:cNvPr>
          <p:cNvSpPr/>
          <p:nvPr/>
        </p:nvSpPr>
        <p:spPr>
          <a:xfrm>
            <a:off x="962195" y="2655892"/>
            <a:ext cx="429504" cy="4137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7E8C15D-852D-4727-ABCB-512BDD504B9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68661" y="2699640"/>
            <a:ext cx="364274" cy="309632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9AAF552-8ADF-47D6-A81D-13B4A732AB77}"/>
              </a:ext>
            </a:extLst>
          </p:cNvPr>
          <p:cNvCxnSpPr>
            <a:cxnSpLocks/>
          </p:cNvCxnSpPr>
          <p:nvPr/>
        </p:nvCxnSpPr>
        <p:spPr>
          <a:xfrm flipH="1" flipV="1">
            <a:off x="1410568" y="2914651"/>
            <a:ext cx="447431" cy="94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80BEC32-A5A8-4A35-8C45-DE59164BB1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A87B51"/>
              </a:clrFrom>
              <a:clrTo>
                <a:srgbClr val="A87B5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73" y="2614323"/>
            <a:ext cx="1654054" cy="1654054"/>
          </a:xfrm>
          <a:prstGeom prst="rect">
            <a:avLst/>
          </a:prstGeom>
        </p:spPr>
      </p:pic>
      <p:sp>
        <p:nvSpPr>
          <p:cNvPr id="47" name="Arrow: Pentagon 75">
            <a:extLst>
              <a:ext uri="{FF2B5EF4-FFF2-40B4-BE49-F238E27FC236}">
                <a16:creationId xmlns:a16="http://schemas.microsoft.com/office/drawing/2014/main" id="{4CE211D5-FBF9-994B-9789-6F90414B5528}"/>
              </a:ext>
            </a:extLst>
          </p:cNvPr>
          <p:cNvSpPr/>
          <p:nvPr/>
        </p:nvSpPr>
        <p:spPr>
          <a:xfrm rot="16200000">
            <a:off x="3499703" y="3006212"/>
            <a:ext cx="2491835" cy="162015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Rendement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42D011C3-B6E8-2646-8D05-CD00C843384C}"/>
              </a:ext>
            </a:extLst>
          </p:cNvPr>
          <p:cNvSpPr txBox="1">
            <a:spLocks/>
          </p:cNvSpPr>
          <p:nvPr/>
        </p:nvSpPr>
        <p:spPr>
          <a:xfrm>
            <a:off x="390369" y="623991"/>
            <a:ext cx="6602752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BE" sz="1500" b="1" i="0" u="none" strike="noStrike" kern="1200" cap="none" spc="225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 rendement-risque et diversification</a:t>
            </a:r>
            <a:endParaRPr kumimoji="0" lang="en-BE" sz="1500" b="1" i="0" u="none" strike="noStrike" kern="1200" cap="none" spc="225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E1720-EF6E-4C6C-85E6-8F82899020C8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5705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27505C8-709F-46E2-BD4B-D17ED13271CD}"/>
              </a:ext>
            </a:extLst>
          </p:cNvPr>
          <p:cNvSpPr/>
          <p:nvPr/>
        </p:nvSpPr>
        <p:spPr>
          <a:xfrm>
            <a:off x="4230426" y="1604282"/>
            <a:ext cx="4464539" cy="29450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B4917F-EEE4-4A17-8443-DEAA57799E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DF492B-7C02-4B6B-9A5A-5A3518BE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Principes</a:t>
            </a:r>
            <a:r>
              <a:rPr lang="en-GB" dirty="0"/>
              <a:t> de base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investissement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01DA3-FE13-4321-85E4-37B28B0AB8F4}"/>
              </a:ext>
            </a:extLst>
          </p:cNvPr>
          <p:cNvSpPr/>
          <p:nvPr/>
        </p:nvSpPr>
        <p:spPr>
          <a:xfrm>
            <a:off x="395851" y="1623225"/>
            <a:ext cx="3371601" cy="2945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627">
            <a:extLst>
              <a:ext uri="{FF2B5EF4-FFF2-40B4-BE49-F238E27FC236}">
                <a16:creationId xmlns:a16="http://schemas.microsoft.com/office/drawing/2014/main" id="{FEBCE484-456C-42C8-B9EE-98F1E8371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539" y="3240195"/>
            <a:ext cx="348441" cy="315262"/>
          </a:xfrm>
          <a:custGeom>
            <a:avLst/>
            <a:gdLst/>
            <a:ahLst/>
            <a:cxnLst/>
            <a:rect l="0" t="0" r="r" b="b"/>
            <a:pathLst>
              <a:path w="305313" h="306027">
                <a:moveTo>
                  <a:pt x="154242" y="203038"/>
                </a:moveTo>
                <a:lnTo>
                  <a:pt x="112949" y="244089"/>
                </a:lnTo>
                <a:lnTo>
                  <a:pt x="112949" y="298465"/>
                </a:lnTo>
                <a:lnTo>
                  <a:pt x="195535" y="298465"/>
                </a:lnTo>
                <a:lnTo>
                  <a:pt x="195535" y="244089"/>
                </a:lnTo>
                <a:lnTo>
                  <a:pt x="154242" y="203038"/>
                </a:lnTo>
                <a:close/>
                <a:moveTo>
                  <a:pt x="239846" y="195116"/>
                </a:moveTo>
                <a:cubicBezTo>
                  <a:pt x="241277" y="193675"/>
                  <a:pt x="243424" y="193675"/>
                  <a:pt x="245212" y="195116"/>
                </a:cubicBezTo>
                <a:lnTo>
                  <a:pt x="304241" y="254893"/>
                </a:lnTo>
                <a:cubicBezTo>
                  <a:pt x="305671" y="256333"/>
                  <a:pt x="305671" y="258494"/>
                  <a:pt x="304241" y="260294"/>
                </a:cubicBezTo>
                <a:cubicBezTo>
                  <a:pt x="303167" y="261734"/>
                  <a:pt x="300663" y="261734"/>
                  <a:pt x="299232" y="260294"/>
                </a:cubicBezTo>
                <a:lnTo>
                  <a:pt x="290646" y="251291"/>
                </a:lnTo>
                <a:lnTo>
                  <a:pt x="290646" y="302066"/>
                </a:lnTo>
                <a:cubicBezTo>
                  <a:pt x="290646" y="304227"/>
                  <a:pt x="288857" y="306027"/>
                  <a:pt x="286711" y="306027"/>
                </a:cubicBezTo>
                <a:lnTo>
                  <a:pt x="213015" y="306027"/>
                </a:lnTo>
                <a:cubicBezTo>
                  <a:pt x="210869" y="306027"/>
                  <a:pt x="209080" y="304227"/>
                  <a:pt x="209080" y="302066"/>
                </a:cubicBezTo>
                <a:cubicBezTo>
                  <a:pt x="209080" y="300265"/>
                  <a:pt x="210869" y="298465"/>
                  <a:pt x="213015" y="298465"/>
                </a:cubicBezTo>
                <a:lnTo>
                  <a:pt x="283133" y="298465"/>
                </a:lnTo>
                <a:lnTo>
                  <a:pt x="283133" y="244089"/>
                </a:lnTo>
                <a:lnTo>
                  <a:pt x="242708" y="203038"/>
                </a:lnTo>
                <a:lnTo>
                  <a:pt x="211226" y="234727"/>
                </a:lnTo>
                <a:cubicBezTo>
                  <a:pt x="209795" y="236167"/>
                  <a:pt x="207291" y="236167"/>
                  <a:pt x="205860" y="234727"/>
                </a:cubicBezTo>
                <a:cubicBezTo>
                  <a:pt x="204429" y="232926"/>
                  <a:pt x="204429" y="230766"/>
                  <a:pt x="205860" y="229325"/>
                </a:cubicBezTo>
                <a:lnTo>
                  <a:pt x="239846" y="195116"/>
                </a:lnTo>
                <a:close/>
                <a:moveTo>
                  <a:pt x="151707" y="195116"/>
                </a:moveTo>
                <a:cubicBezTo>
                  <a:pt x="153155" y="193675"/>
                  <a:pt x="155329" y="193675"/>
                  <a:pt x="156778" y="195116"/>
                </a:cubicBezTo>
                <a:lnTo>
                  <a:pt x="216906" y="254893"/>
                </a:lnTo>
                <a:cubicBezTo>
                  <a:pt x="218355" y="256333"/>
                  <a:pt x="218355" y="258494"/>
                  <a:pt x="216906" y="260294"/>
                </a:cubicBezTo>
                <a:cubicBezTo>
                  <a:pt x="215457" y="261734"/>
                  <a:pt x="212922" y="261734"/>
                  <a:pt x="211473" y="260294"/>
                </a:cubicBezTo>
                <a:lnTo>
                  <a:pt x="203142" y="251291"/>
                </a:lnTo>
                <a:lnTo>
                  <a:pt x="203142" y="302066"/>
                </a:lnTo>
                <a:cubicBezTo>
                  <a:pt x="203142" y="304227"/>
                  <a:pt x="201331" y="306027"/>
                  <a:pt x="199157" y="306027"/>
                </a:cubicBezTo>
                <a:lnTo>
                  <a:pt x="108964" y="306027"/>
                </a:lnTo>
                <a:cubicBezTo>
                  <a:pt x="107153" y="306027"/>
                  <a:pt x="105342" y="304227"/>
                  <a:pt x="105342" y="302066"/>
                </a:cubicBezTo>
                <a:lnTo>
                  <a:pt x="105342" y="251291"/>
                </a:lnTo>
                <a:lnTo>
                  <a:pt x="97011" y="260294"/>
                </a:lnTo>
                <a:cubicBezTo>
                  <a:pt x="95200" y="261734"/>
                  <a:pt x="93027" y="261734"/>
                  <a:pt x="91578" y="260294"/>
                </a:cubicBezTo>
                <a:cubicBezTo>
                  <a:pt x="90129" y="258494"/>
                  <a:pt x="90129" y="256333"/>
                  <a:pt x="91578" y="254893"/>
                </a:cubicBezTo>
                <a:lnTo>
                  <a:pt x="151707" y="195116"/>
                </a:lnTo>
                <a:close/>
                <a:moveTo>
                  <a:pt x="60459" y="195116"/>
                </a:moveTo>
                <a:cubicBezTo>
                  <a:pt x="61890" y="193675"/>
                  <a:pt x="64036" y="193675"/>
                  <a:pt x="65825" y="195116"/>
                </a:cubicBezTo>
                <a:lnTo>
                  <a:pt x="99453" y="229325"/>
                </a:lnTo>
                <a:cubicBezTo>
                  <a:pt x="100884" y="230766"/>
                  <a:pt x="100884" y="232926"/>
                  <a:pt x="99453" y="234727"/>
                </a:cubicBezTo>
                <a:cubicBezTo>
                  <a:pt x="98022" y="236167"/>
                  <a:pt x="95876" y="236167"/>
                  <a:pt x="94445" y="234727"/>
                </a:cubicBezTo>
                <a:lnTo>
                  <a:pt x="62963" y="203038"/>
                </a:lnTo>
                <a:lnTo>
                  <a:pt x="22180" y="244089"/>
                </a:lnTo>
                <a:lnTo>
                  <a:pt x="22180" y="298465"/>
                </a:lnTo>
                <a:lnTo>
                  <a:pt x="92656" y="298465"/>
                </a:lnTo>
                <a:cubicBezTo>
                  <a:pt x="94802" y="298465"/>
                  <a:pt x="96233" y="300265"/>
                  <a:pt x="96233" y="302066"/>
                </a:cubicBezTo>
                <a:cubicBezTo>
                  <a:pt x="96233" y="304227"/>
                  <a:pt x="94802" y="306027"/>
                  <a:pt x="92656" y="306027"/>
                </a:cubicBezTo>
                <a:lnTo>
                  <a:pt x="18602" y="306027"/>
                </a:lnTo>
                <a:cubicBezTo>
                  <a:pt x="16456" y="306027"/>
                  <a:pt x="15025" y="304227"/>
                  <a:pt x="15025" y="302066"/>
                </a:cubicBezTo>
                <a:lnTo>
                  <a:pt x="15025" y="251291"/>
                </a:lnTo>
                <a:lnTo>
                  <a:pt x="6081" y="260294"/>
                </a:lnTo>
                <a:cubicBezTo>
                  <a:pt x="5008" y="261734"/>
                  <a:pt x="2504" y="261734"/>
                  <a:pt x="1073" y="260294"/>
                </a:cubicBezTo>
                <a:cubicBezTo>
                  <a:pt x="-358" y="258494"/>
                  <a:pt x="-358" y="256333"/>
                  <a:pt x="1073" y="254893"/>
                </a:cubicBezTo>
                <a:lnTo>
                  <a:pt x="60459" y="195116"/>
                </a:lnTo>
                <a:close/>
                <a:moveTo>
                  <a:pt x="152836" y="34459"/>
                </a:moveTo>
                <a:cubicBezTo>
                  <a:pt x="139670" y="34459"/>
                  <a:pt x="129352" y="44778"/>
                  <a:pt x="129352" y="57944"/>
                </a:cubicBezTo>
                <a:cubicBezTo>
                  <a:pt x="129352" y="71109"/>
                  <a:pt x="139670" y="81428"/>
                  <a:pt x="152836" y="81428"/>
                </a:cubicBezTo>
                <a:cubicBezTo>
                  <a:pt x="165645" y="81428"/>
                  <a:pt x="176320" y="71109"/>
                  <a:pt x="176320" y="57944"/>
                </a:cubicBezTo>
                <a:cubicBezTo>
                  <a:pt x="176320" y="44778"/>
                  <a:pt x="165645" y="34459"/>
                  <a:pt x="152836" y="34459"/>
                </a:cubicBezTo>
                <a:close/>
                <a:moveTo>
                  <a:pt x="152836" y="26987"/>
                </a:moveTo>
                <a:cubicBezTo>
                  <a:pt x="169915" y="26987"/>
                  <a:pt x="183436" y="40864"/>
                  <a:pt x="183436" y="57944"/>
                </a:cubicBezTo>
                <a:cubicBezTo>
                  <a:pt x="183436" y="75023"/>
                  <a:pt x="169915" y="88544"/>
                  <a:pt x="152836" y="88544"/>
                </a:cubicBezTo>
                <a:cubicBezTo>
                  <a:pt x="135756" y="88544"/>
                  <a:pt x="121879" y="75023"/>
                  <a:pt x="121879" y="57944"/>
                </a:cubicBezTo>
                <a:cubicBezTo>
                  <a:pt x="121879" y="40864"/>
                  <a:pt x="135756" y="26987"/>
                  <a:pt x="152836" y="26987"/>
                </a:cubicBezTo>
                <a:close/>
                <a:moveTo>
                  <a:pt x="153630" y="7579"/>
                </a:moveTo>
                <a:cubicBezTo>
                  <a:pt x="125694" y="7579"/>
                  <a:pt x="102413" y="30680"/>
                  <a:pt x="102413" y="59193"/>
                </a:cubicBezTo>
                <a:cubicBezTo>
                  <a:pt x="102413" y="93482"/>
                  <a:pt x="142169" y="158450"/>
                  <a:pt x="153630" y="176497"/>
                </a:cubicBezTo>
                <a:cubicBezTo>
                  <a:pt x="165091" y="158450"/>
                  <a:pt x="204488" y="93482"/>
                  <a:pt x="204488" y="59193"/>
                </a:cubicBezTo>
                <a:cubicBezTo>
                  <a:pt x="204488" y="30680"/>
                  <a:pt x="181566" y="7579"/>
                  <a:pt x="153630" y="7579"/>
                </a:cubicBezTo>
                <a:close/>
                <a:moveTo>
                  <a:pt x="153630" y="0"/>
                </a:moveTo>
                <a:cubicBezTo>
                  <a:pt x="185864" y="0"/>
                  <a:pt x="212009" y="26709"/>
                  <a:pt x="212009" y="59193"/>
                </a:cubicBezTo>
                <a:cubicBezTo>
                  <a:pt x="212009" y="101062"/>
                  <a:pt x="159002" y="181911"/>
                  <a:pt x="156495" y="185520"/>
                </a:cubicBezTo>
                <a:cubicBezTo>
                  <a:pt x="155779" y="186242"/>
                  <a:pt x="154704" y="186964"/>
                  <a:pt x="153630" y="186964"/>
                </a:cubicBezTo>
                <a:cubicBezTo>
                  <a:pt x="152555" y="186964"/>
                  <a:pt x="151123" y="186242"/>
                  <a:pt x="150406" y="185520"/>
                </a:cubicBezTo>
                <a:cubicBezTo>
                  <a:pt x="148257" y="181911"/>
                  <a:pt x="94892" y="101062"/>
                  <a:pt x="94892" y="59193"/>
                </a:cubicBezTo>
                <a:cubicBezTo>
                  <a:pt x="94892" y="26709"/>
                  <a:pt x="121395" y="0"/>
                  <a:pt x="153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sp>
        <p:nvSpPr>
          <p:cNvPr id="55" name="Circle: Hollow 54">
            <a:extLst>
              <a:ext uri="{FF2B5EF4-FFF2-40B4-BE49-F238E27FC236}">
                <a16:creationId xmlns:a16="http://schemas.microsoft.com/office/drawing/2014/main" id="{F31EB629-C4B7-4041-BFFD-B4E83507E953}"/>
              </a:ext>
            </a:extLst>
          </p:cNvPr>
          <p:cNvSpPr/>
          <p:nvPr/>
        </p:nvSpPr>
        <p:spPr>
          <a:xfrm>
            <a:off x="6387386" y="2832936"/>
            <a:ext cx="597244" cy="540374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BBC74868-D8BE-4141-B98C-CADBE42C51F8}"/>
              </a:ext>
            </a:extLst>
          </p:cNvPr>
          <p:cNvSpPr/>
          <p:nvPr/>
        </p:nvSpPr>
        <p:spPr>
          <a:xfrm>
            <a:off x="5247018" y="3496283"/>
            <a:ext cx="597244" cy="540374"/>
          </a:xfrm>
          <a:prstGeom prst="don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1EEC6104-250A-47FC-AB39-BF708D8A2999}"/>
              </a:ext>
            </a:extLst>
          </p:cNvPr>
          <p:cNvSpPr/>
          <p:nvPr/>
        </p:nvSpPr>
        <p:spPr>
          <a:xfrm>
            <a:off x="7599943" y="2125915"/>
            <a:ext cx="597244" cy="540374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22E6A1-D769-4CC2-9CE8-08FCF3168B19}"/>
              </a:ext>
            </a:extLst>
          </p:cNvPr>
          <p:cNvSpPr txBox="1"/>
          <p:nvPr/>
        </p:nvSpPr>
        <p:spPr>
          <a:xfrm>
            <a:off x="7947280" y="1934639"/>
            <a:ext cx="88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Actions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FC0505-6A97-4FB2-A9F2-5FF065AB19FC}"/>
              </a:ext>
            </a:extLst>
          </p:cNvPr>
          <p:cNvSpPr txBox="1"/>
          <p:nvPr/>
        </p:nvSpPr>
        <p:spPr>
          <a:xfrm>
            <a:off x="6788599" y="2617980"/>
            <a:ext cx="88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Obligations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566895-C813-40A4-BFEC-10374D72045C}"/>
              </a:ext>
            </a:extLst>
          </p:cNvPr>
          <p:cNvSpPr txBox="1"/>
          <p:nvPr/>
        </p:nvSpPr>
        <p:spPr>
          <a:xfrm>
            <a:off x="5589772" y="3303134"/>
            <a:ext cx="88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Monétaire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E4CB8937-859F-4513-8D26-1CD8DC65B19C}"/>
              </a:ext>
            </a:extLst>
          </p:cNvPr>
          <p:cNvSpPr/>
          <p:nvPr/>
        </p:nvSpPr>
        <p:spPr>
          <a:xfrm>
            <a:off x="4888451" y="4151235"/>
            <a:ext cx="3746190" cy="16864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de placement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AFB144-01BD-44C5-80E3-686172FBEE25}"/>
              </a:ext>
            </a:extLst>
          </p:cNvPr>
          <p:cNvGrpSpPr/>
          <p:nvPr/>
        </p:nvGrpSpPr>
        <p:grpSpPr>
          <a:xfrm>
            <a:off x="4650523" y="2009024"/>
            <a:ext cx="203342" cy="2051463"/>
            <a:chOff x="6519674" y="2350881"/>
            <a:chExt cx="274705" cy="306310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BD32AD1-C598-4F6B-89F5-D5FD88EB5F5E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 flipV="1">
              <a:off x="6648491" y="3555052"/>
              <a:ext cx="8536" cy="18301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AC2960-BCC1-45A6-8D48-E5FF669DD3E5}"/>
                </a:ext>
              </a:extLst>
            </p:cNvPr>
            <p:cNvSpPr/>
            <p:nvPr/>
          </p:nvSpPr>
          <p:spPr>
            <a:xfrm>
              <a:off x="6519674" y="5139279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9E938F8-1AAC-449A-B461-EE5DC5C23EC3}"/>
                </a:ext>
              </a:extLst>
            </p:cNvPr>
            <p:cNvSpPr/>
            <p:nvPr/>
          </p:nvSpPr>
          <p:spPr>
            <a:xfrm>
              <a:off x="6519674" y="4674546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AEF12F8-264C-42D1-B440-46C44DBA256E}"/>
                </a:ext>
              </a:extLst>
            </p:cNvPr>
            <p:cNvSpPr/>
            <p:nvPr/>
          </p:nvSpPr>
          <p:spPr>
            <a:xfrm>
              <a:off x="6519674" y="4209813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3C4D7F8-D27D-4D80-834D-F367EF427AA7}"/>
                </a:ext>
              </a:extLst>
            </p:cNvPr>
            <p:cNvSpPr/>
            <p:nvPr/>
          </p:nvSpPr>
          <p:spPr>
            <a:xfrm>
              <a:off x="6519674" y="3745080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91C462-9737-4A97-9EA1-CF7391DEED7A}"/>
                </a:ext>
              </a:extLst>
            </p:cNvPr>
            <p:cNvSpPr/>
            <p:nvPr/>
          </p:nvSpPr>
          <p:spPr>
            <a:xfrm>
              <a:off x="6519674" y="3280347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8E66C17-6EA7-488F-AAE3-64BF11BE8B3D}"/>
                </a:ext>
              </a:extLst>
            </p:cNvPr>
            <p:cNvSpPr/>
            <p:nvPr/>
          </p:nvSpPr>
          <p:spPr>
            <a:xfrm>
              <a:off x="6519674" y="2350881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D5B5BFA-F046-42F7-98B6-5F0A2E625945}"/>
                </a:ext>
              </a:extLst>
            </p:cNvPr>
            <p:cNvCxnSpPr>
              <a:stCxn id="73" idx="4"/>
              <a:endCxn id="71" idx="0"/>
            </p:cNvCxnSpPr>
            <p:nvPr/>
          </p:nvCxnSpPr>
          <p:spPr>
            <a:xfrm>
              <a:off x="6657027" y="2625586"/>
              <a:ext cx="0" cy="65476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2002DDD-84F2-45B9-B8E6-A1D3070A74B4}"/>
                </a:ext>
              </a:extLst>
            </p:cNvPr>
            <p:cNvSpPr/>
            <p:nvPr/>
          </p:nvSpPr>
          <p:spPr>
            <a:xfrm>
              <a:off x="6519674" y="2815614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EC485FB-472F-4671-AEFD-8292F5C93901}"/>
              </a:ext>
            </a:extLst>
          </p:cNvPr>
          <p:cNvSpPr txBox="1"/>
          <p:nvPr/>
        </p:nvSpPr>
        <p:spPr>
          <a:xfrm>
            <a:off x="4311361" y="1588122"/>
            <a:ext cx="889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Échelle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risque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581B60-F792-4F27-8178-32A63A1F97B5}"/>
              </a:ext>
            </a:extLst>
          </p:cNvPr>
          <p:cNvSpPr txBox="1"/>
          <p:nvPr/>
        </p:nvSpPr>
        <p:spPr>
          <a:xfrm>
            <a:off x="4823327" y="4345154"/>
            <a:ext cx="10154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Court-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terme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1B97A85-7D11-41D6-AD89-7EF883369F35}"/>
              </a:ext>
            </a:extLst>
          </p:cNvPr>
          <p:cNvSpPr txBox="1"/>
          <p:nvPr/>
        </p:nvSpPr>
        <p:spPr>
          <a:xfrm>
            <a:off x="7763257" y="4345154"/>
            <a:ext cx="9808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Long-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terme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8FFC1B2-008E-4DC8-A990-810286A78EB4}"/>
              </a:ext>
            </a:extLst>
          </p:cNvPr>
          <p:cNvCxnSpPr>
            <a:cxnSpLocks/>
          </p:cNvCxnSpPr>
          <p:nvPr/>
        </p:nvCxnSpPr>
        <p:spPr>
          <a:xfrm>
            <a:off x="3912177" y="1627739"/>
            <a:ext cx="0" cy="2941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4610D-99CA-6B4B-A3A3-FE2E9726BB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BE" b="1" dirty="0"/>
              <a:t>Horizon de risque et objectifs d’investissement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C04C6293-C894-D045-8E9F-12696636A66C}"/>
              </a:ext>
            </a:extLst>
          </p:cNvPr>
          <p:cNvSpPr txBox="1">
            <a:spLocks/>
          </p:cNvSpPr>
          <p:nvPr/>
        </p:nvSpPr>
        <p:spPr>
          <a:xfrm>
            <a:off x="395851" y="1165149"/>
            <a:ext cx="8563130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86% des répondants choisissent le carnet d’épargne alors que leur horizon est indéfini ou supérieur à 1 an pour 90% d’entre eux</a:t>
            </a:r>
          </a:p>
        </p:txBody>
      </p:sp>
      <p:sp>
        <p:nvSpPr>
          <p:cNvPr id="56" name="Square">
            <a:extLst>
              <a:ext uri="{FF2B5EF4-FFF2-40B4-BE49-F238E27FC236}">
                <a16:creationId xmlns:a16="http://schemas.microsoft.com/office/drawing/2014/main" id="{C4080FFE-08F5-AB49-9E00-27718FD3DC3F}"/>
              </a:ext>
            </a:extLst>
          </p:cNvPr>
          <p:cNvSpPr/>
          <p:nvPr/>
        </p:nvSpPr>
        <p:spPr>
          <a:xfrm>
            <a:off x="466109" y="2114446"/>
            <a:ext cx="699990" cy="6999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sp>
        <p:nvSpPr>
          <p:cNvPr id="58" name="Square">
            <a:extLst>
              <a:ext uri="{FF2B5EF4-FFF2-40B4-BE49-F238E27FC236}">
                <a16:creationId xmlns:a16="http://schemas.microsoft.com/office/drawing/2014/main" id="{56F510D7-C6F0-3047-A40A-33F25C719306}"/>
              </a:ext>
            </a:extLst>
          </p:cNvPr>
          <p:cNvSpPr/>
          <p:nvPr/>
        </p:nvSpPr>
        <p:spPr>
          <a:xfrm>
            <a:off x="1251440" y="2101015"/>
            <a:ext cx="2396720" cy="7319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 supérieure au taux de dépôt de 0,11%. </a:t>
            </a:r>
            <a:r>
              <a:rPr kumimoji="0" lang="fr-FR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 d’un bien de consommation</a:t>
            </a:r>
          </a:p>
        </p:txBody>
      </p:sp>
      <p:sp>
        <p:nvSpPr>
          <p:cNvPr id="59" name="Square">
            <a:extLst>
              <a:ext uri="{FF2B5EF4-FFF2-40B4-BE49-F238E27FC236}">
                <a16:creationId xmlns:a16="http://schemas.microsoft.com/office/drawing/2014/main" id="{F76549F1-12FD-054B-BB82-00E3C3119FB4}"/>
              </a:ext>
            </a:extLst>
          </p:cNvPr>
          <p:cNvSpPr/>
          <p:nvPr/>
        </p:nvSpPr>
        <p:spPr>
          <a:xfrm>
            <a:off x="453112" y="3124228"/>
            <a:ext cx="699990" cy="6999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sp>
        <p:nvSpPr>
          <p:cNvPr id="62" name="Square">
            <a:extLst>
              <a:ext uri="{FF2B5EF4-FFF2-40B4-BE49-F238E27FC236}">
                <a16:creationId xmlns:a16="http://schemas.microsoft.com/office/drawing/2014/main" id="{367DB544-ACF5-B04B-8826-30B19A81CBF9}"/>
              </a:ext>
            </a:extLst>
          </p:cNvPr>
          <p:cNvSpPr/>
          <p:nvPr/>
        </p:nvSpPr>
        <p:spPr>
          <a:xfrm>
            <a:off x="1205586" y="3123038"/>
            <a:ext cx="2442574" cy="699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Besoin de son épargne en période d’incertitude: La crise du </a:t>
            </a: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ED06949-0947-8B4F-8FB2-BF7B9FCAA5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39035" y="3234076"/>
            <a:ext cx="558602" cy="477914"/>
          </a:xfrm>
          <a:prstGeom prst="rect">
            <a:avLst/>
          </a:prstGeom>
        </p:spPr>
      </p:pic>
      <p:pic>
        <p:nvPicPr>
          <p:cNvPr id="18" name="Graphic 17" descr="Baguette with solid fill">
            <a:extLst>
              <a:ext uri="{FF2B5EF4-FFF2-40B4-BE49-F238E27FC236}">
                <a16:creationId xmlns:a16="http://schemas.microsoft.com/office/drawing/2014/main" id="{7EE53483-043F-254F-A6F7-29831B36C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037" y="2196158"/>
            <a:ext cx="556838" cy="55683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B6C905CB-7570-7E40-91C2-FDE1A84A0450}"/>
              </a:ext>
            </a:extLst>
          </p:cNvPr>
          <p:cNvSpPr txBox="1"/>
          <p:nvPr/>
        </p:nvSpPr>
        <p:spPr>
          <a:xfrm>
            <a:off x="441665" y="1760288"/>
            <a:ext cx="104268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Illustrations: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E105-9F04-402C-B16D-96DA8564883E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667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27505C8-709F-46E2-BD4B-D17ED13271CD}"/>
              </a:ext>
            </a:extLst>
          </p:cNvPr>
          <p:cNvSpPr/>
          <p:nvPr/>
        </p:nvSpPr>
        <p:spPr>
          <a:xfrm>
            <a:off x="4230426" y="1604282"/>
            <a:ext cx="4464539" cy="29450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B4917F-EEE4-4A17-8443-DEAA57799E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DF492B-7C02-4B6B-9A5A-5A3518BE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Principes</a:t>
            </a:r>
            <a:r>
              <a:rPr lang="en-GB" dirty="0"/>
              <a:t> de base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investissement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01DA3-FE13-4321-85E4-37B28B0AB8F4}"/>
              </a:ext>
            </a:extLst>
          </p:cNvPr>
          <p:cNvSpPr/>
          <p:nvPr/>
        </p:nvSpPr>
        <p:spPr>
          <a:xfrm>
            <a:off x="395851" y="1623225"/>
            <a:ext cx="3371601" cy="2945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627">
            <a:extLst>
              <a:ext uri="{FF2B5EF4-FFF2-40B4-BE49-F238E27FC236}">
                <a16:creationId xmlns:a16="http://schemas.microsoft.com/office/drawing/2014/main" id="{FEBCE484-456C-42C8-B9EE-98F1E8371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539" y="3240195"/>
            <a:ext cx="348441" cy="315262"/>
          </a:xfrm>
          <a:custGeom>
            <a:avLst/>
            <a:gdLst/>
            <a:ahLst/>
            <a:cxnLst/>
            <a:rect l="0" t="0" r="r" b="b"/>
            <a:pathLst>
              <a:path w="305313" h="306027">
                <a:moveTo>
                  <a:pt x="154242" y="203038"/>
                </a:moveTo>
                <a:lnTo>
                  <a:pt x="112949" y="244089"/>
                </a:lnTo>
                <a:lnTo>
                  <a:pt x="112949" y="298465"/>
                </a:lnTo>
                <a:lnTo>
                  <a:pt x="195535" y="298465"/>
                </a:lnTo>
                <a:lnTo>
                  <a:pt x="195535" y="244089"/>
                </a:lnTo>
                <a:lnTo>
                  <a:pt x="154242" y="203038"/>
                </a:lnTo>
                <a:close/>
                <a:moveTo>
                  <a:pt x="239846" y="195116"/>
                </a:moveTo>
                <a:cubicBezTo>
                  <a:pt x="241277" y="193675"/>
                  <a:pt x="243424" y="193675"/>
                  <a:pt x="245212" y="195116"/>
                </a:cubicBezTo>
                <a:lnTo>
                  <a:pt x="304241" y="254893"/>
                </a:lnTo>
                <a:cubicBezTo>
                  <a:pt x="305671" y="256333"/>
                  <a:pt x="305671" y="258494"/>
                  <a:pt x="304241" y="260294"/>
                </a:cubicBezTo>
                <a:cubicBezTo>
                  <a:pt x="303167" y="261734"/>
                  <a:pt x="300663" y="261734"/>
                  <a:pt x="299232" y="260294"/>
                </a:cubicBezTo>
                <a:lnTo>
                  <a:pt x="290646" y="251291"/>
                </a:lnTo>
                <a:lnTo>
                  <a:pt x="290646" y="302066"/>
                </a:lnTo>
                <a:cubicBezTo>
                  <a:pt x="290646" y="304227"/>
                  <a:pt x="288857" y="306027"/>
                  <a:pt x="286711" y="306027"/>
                </a:cubicBezTo>
                <a:lnTo>
                  <a:pt x="213015" y="306027"/>
                </a:lnTo>
                <a:cubicBezTo>
                  <a:pt x="210869" y="306027"/>
                  <a:pt x="209080" y="304227"/>
                  <a:pt x="209080" y="302066"/>
                </a:cubicBezTo>
                <a:cubicBezTo>
                  <a:pt x="209080" y="300265"/>
                  <a:pt x="210869" y="298465"/>
                  <a:pt x="213015" y="298465"/>
                </a:cubicBezTo>
                <a:lnTo>
                  <a:pt x="283133" y="298465"/>
                </a:lnTo>
                <a:lnTo>
                  <a:pt x="283133" y="244089"/>
                </a:lnTo>
                <a:lnTo>
                  <a:pt x="242708" y="203038"/>
                </a:lnTo>
                <a:lnTo>
                  <a:pt x="211226" y="234727"/>
                </a:lnTo>
                <a:cubicBezTo>
                  <a:pt x="209795" y="236167"/>
                  <a:pt x="207291" y="236167"/>
                  <a:pt x="205860" y="234727"/>
                </a:cubicBezTo>
                <a:cubicBezTo>
                  <a:pt x="204429" y="232926"/>
                  <a:pt x="204429" y="230766"/>
                  <a:pt x="205860" y="229325"/>
                </a:cubicBezTo>
                <a:lnTo>
                  <a:pt x="239846" y="195116"/>
                </a:lnTo>
                <a:close/>
                <a:moveTo>
                  <a:pt x="151707" y="195116"/>
                </a:moveTo>
                <a:cubicBezTo>
                  <a:pt x="153155" y="193675"/>
                  <a:pt x="155329" y="193675"/>
                  <a:pt x="156778" y="195116"/>
                </a:cubicBezTo>
                <a:lnTo>
                  <a:pt x="216906" y="254893"/>
                </a:lnTo>
                <a:cubicBezTo>
                  <a:pt x="218355" y="256333"/>
                  <a:pt x="218355" y="258494"/>
                  <a:pt x="216906" y="260294"/>
                </a:cubicBezTo>
                <a:cubicBezTo>
                  <a:pt x="215457" y="261734"/>
                  <a:pt x="212922" y="261734"/>
                  <a:pt x="211473" y="260294"/>
                </a:cubicBezTo>
                <a:lnTo>
                  <a:pt x="203142" y="251291"/>
                </a:lnTo>
                <a:lnTo>
                  <a:pt x="203142" y="302066"/>
                </a:lnTo>
                <a:cubicBezTo>
                  <a:pt x="203142" y="304227"/>
                  <a:pt x="201331" y="306027"/>
                  <a:pt x="199157" y="306027"/>
                </a:cubicBezTo>
                <a:lnTo>
                  <a:pt x="108964" y="306027"/>
                </a:lnTo>
                <a:cubicBezTo>
                  <a:pt x="107153" y="306027"/>
                  <a:pt x="105342" y="304227"/>
                  <a:pt x="105342" y="302066"/>
                </a:cubicBezTo>
                <a:lnTo>
                  <a:pt x="105342" y="251291"/>
                </a:lnTo>
                <a:lnTo>
                  <a:pt x="97011" y="260294"/>
                </a:lnTo>
                <a:cubicBezTo>
                  <a:pt x="95200" y="261734"/>
                  <a:pt x="93027" y="261734"/>
                  <a:pt x="91578" y="260294"/>
                </a:cubicBezTo>
                <a:cubicBezTo>
                  <a:pt x="90129" y="258494"/>
                  <a:pt x="90129" y="256333"/>
                  <a:pt x="91578" y="254893"/>
                </a:cubicBezTo>
                <a:lnTo>
                  <a:pt x="151707" y="195116"/>
                </a:lnTo>
                <a:close/>
                <a:moveTo>
                  <a:pt x="60459" y="195116"/>
                </a:moveTo>
                <a:cubicBezTo>
                  <a:pt x="61890" y="193675"/>
                  <a:pt x="64036" y="193675"/>
                  <a:pt x="65825" y="195116"/>
                </a:cubicBezTo>
                <a:lnTo>
                  <a:pt x="99453" y="229325"/>
                </a:lnTo>
                <a:cubicBezTo>
                  <a:pt x="100884" y="230766"/>
                  <a:pt x="100884" y="232926"/>
                  <a:pt x="99453" y="234727"/>
                </a:cubicBezTo>
                <a:cubicBezTo>
                  <a:pt x="98022" y="236167"/>
                  <a:pt x="95876" y="236167"/>
                  <a:pt x="94445" y="234727"/>
                </a:cubicBezTo>
                <a:lnTo>
                  <a:pt x="62963" y="203038"/>
                </a:lnTo>
                <a:lnTo>
                  <a:pt x="22180" y="244089"/>
                </a:lnTo>
                <a:lnTo>
                  <a:pt x="22180" y="298465"/>
                </a:lnTo>
                <a:lnTo>
                  <a:pt x="92656" y="298465"/>
                </a:lnTo>
                <a:cubicBezTo>
                  <a:pt x="94802" y="298465"/>
                  <a:pt x="96233" y="300265"/>
                  <a:pt x="96233" y="302066"/>
                </a:cubicBezTo>
                <a:cubicBezTo>
                  <a:pt x="96233" y="304227"/>
                  <a:pt x="94802" y="306027"/>
                  <a:pt x="92656" y="306027"/>
                </a:cubicBezTo>
                <a:lnTo>
                  <a:pt x="18602" y="306027"/>
                </a:lnTo>
                <a:cubicBezTo>
                  <a:pt x="16456" y="306027"/>
                  <a:pt x="15025" y="304227"/>
                  <a:pt x="15025" y="302066"/>
                </a:cubicBezTo>
                <a:lnTo>
                  <a:pt x="15025" y="251291"/>
                </a:lnTo>
                <a:lnTo>
                  <a:pt x="6081" y="260294"/>
                </a:lnTo>
                <a:cubicBezTo>
                  <a:pt x="5008" y="261734"/>
                  <a:pt x="2504" y="261734"/>
                  <a:pt x="1073" y="260294"/>
                </a:cubicBezTo>
                <a:cubicBezTo>
                  <a:pt x="-358" y="258494"/>
                  <a:pt x="-358" y="256333"/>
                  <a:pt x="1073" y="254893"/>
                </a:cubicBezTo>
                <a:lnTo>
                  <a:pt x="60459" y="195116"/>
                </a:lnTo>
                <a:close/>
                <a:moveTo>
                  <a:pt x="152836" y="34459"/>
                </a:moveTo>
                <a:cubicBezTo>
                  <a:pt x="139670" y="34459"/>
                  <a:pt x="129352" y="44778"/>
                  <a:pt x="129352" y="57944"/>
                </a:cubicBezTo>
                <a:cubicBezTo>
                  <a:pt x="129352" y="71109"/>
                  <a:pt x="139670" y="81428"/>
                  <a:pt x="152836" y="81428"/>
                </a:cubicBezTo>
                <a:cubicBezTo>
                  <a:pt x="165645" y="81428"/>
                  <a:pt x="176320" y="71109"/>
                  <a:pt x="176320" y="57944"/>
                </a:cubicBezTo>
                <a:cubicBezTo>
                  <a:pt x="176320" y="44778"/>
                  <a:pt x="165645" y="34459"/>
                  <a:pt x="152836" y="34459"/>
                </a:cubicBezTo>
                <a:close/>
                <a:moveTo>
                  <a:pt x="152836" y="26987"/>
                </a:moveTo>
                <a:cubicBezTo>
                  <a:pt x="169915" y="26987"/>
                  <a:pt x="183436" y="40864"/>
                  <a:pt x="183436" y="57944"/>
                </a:cubicBezTo>
                <a:cubicBezTo>
                  <a:pt x="183436" y="75023"/>
                  <a:pt x="169915" y="88544"/>
                  <a:pt x="152836" y="88544"/>
                </a:cubicBezTo>
                <a:cubicBezTo>
                  <a:pt x="135756" y="88544"/>
                  <a:pt x="121879" y="75023"/>
                  <a:pt x="121879" y="57944"/>
                </a:cubicBezTo>
                <a:cubicBezTo>
                  <a:pt x="121879" y="40864"/>
                  <a:pt x="135756" y="26987"/>
                  <a:pt x="152836" y="26987"/>
                </a:cubicBezTo>
                <a:close/>
                <a:moveTo>
                  <a:pt x="153630" y="7579"/>
                </a:moveTo>
                <a:cubicBezTo>
                  <a:pt x="125694" y="7579"/>
                  <a:pt x="102413" y="30680"/>
                  <a:pt x="102413" y="59193"/>
                </a:cubicBezTo>
                <a:cubicBezTo>
                  <a:pt x="102413" y="93482"/>
                  <a:pt x="142169" y="158450"/>
                  <a:pt x="153630" y="176497"/>
                </a:cubicBezTo>
                <a:cubicBezTo>
                  <a:pt x="165091" y="158450"/>
                  <a:pt x="204488" y="93482"/>
                  <a:pt x="204488" y="59193"/>
                </a:cubicBezTo>
                <a:cubicBezTo>
                  <a:pt x="204488" y="30680"/>
                  <a:pt x="181566" y="7579"/>
                  <a:pt x="153630" y="7579"/>
                </a:cubicBezTo>
                <a:close/>
                <a:moveTo>
                  <a:pt x="153630" y="0"/>
                </a:moveTo>
                <a:cubicBezTo>
                  <a:pt x="185864" y="0"/>
                  <a:pt x="212009" y="26709"/>
                  <a:pt x="212009" y="59193"/>
                </a:cubicBezTo>
                <a:cubicBezTo>
                  <a:pt x="212009" y="101062"/>
                  <a:pt x="159002" y="181911"/>
                  <a:pt x="156495" y="185520"/>
                </a:cubicBezTo>
                <a:cubicBezTo>
                  <a:pt x="155779" y="186242"/>
                  <a:pt x="154704" y="186964"/>
                  <a:pt x="153630" y="186964"/>
                </a:cubicBezTo>
                <a:cubicBezTo>
                  <a:pt x="152555" y="186964"/>
                  <a:pt x="151123" y="186242"/>
                  <a:pt x="150406" y="185520"/>
                </a:cubicBezTo>
                <a:cubicBezTo>
                  <a:pt x="148257" y="181911"/>
                  <a:pt x="94892" y="101062"/>
                  <a:pt x="94892" y="59193"/>
                </a:cubicBezTo>
                <a:cubicBezTo>
                  <a:pt x="94892" y="26709"/>
                  <a:pt x="121395" y="0"/>
                  <a:pt x="153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sp>
        <p:nvSpPr>
          <p:cNvPr id="55" name="Circle: Hollow 54">
            <a:extLst>
              <a:ext uri="{FF2B5EF4-FFF2-40B4-BE49-F238E27FC236}">
                <a16:creationId xmlns:a16="http://schemas.microsoft.com/office/drawing/2014/main" id="{F31EB629-C4B7-4041-BFFD-B4E83507E953}"/>
              </a:ext>
            </a:extLst>
          </p:cNvPr>
          <p:cNvSpPr/>
          <p:nvPr/>
        </p:nvSpPr>
        <p:spPr>
          <a:xfrm>
            <a:off x="6387386" y="2832936"/>
            <a:ext cx="597244" cy="540374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BBC74868-D8BE-4141-B98C-CADBE42C51F8}"/>
              </a:ext>
            </a:extLst>
          </p:cNvPr>
          <p:cNvSpPr/>
          <p:nvPr/>
        </p:nvSpPr>
        <p:spPr>
          <a:xfrm>
            <a:off x="5247018" y="3496283"/>
            <a:ext cx="597244" cy="540374"/>
          </a:xfrm>
          <a:prstGeom prst="don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1EEC6104-250A-47FC-AB39-BF708D8A2999}"/>
              </a:ext>
            </a:extLst>
          </p:cNvPr>
          <p:cNvSpPr/>
          <p:nvPr/>
        </p:nvSpPr>
        <p:spPr>
          <a:xfrm>
            <a:off x="7599943" y="2125915"/>
            <a:ext cx="597244" cy="540374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22E6A1-D769-4CC2-9CE8-08FCF3168B19}"/>
              </a:ext>
            </a:extLst>
          </p:cNvPr>
          <p:cNvSpPr txBox="1"/>
          <p:nvPr/>
        </p:nvSpPr>
        <p:spPr>
          <a:xfrm>
            <a:off x="7893823" y="1895083"/>
            <a:ext cx="88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Actions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FC0505-6A97-4FB2-A9F2-5FF065AB19FC}"/>
              </a:ext>
            </a:extLst>
          </p:cNvPr>
          <p:cNvSpPr txBox="1"/>
          <p:nvPr/>
        </p:nvSpPr>
        <p:spPr>
          <a:xfrm>
            <a:off x="6778396" y="2645846"/>
            <a:ext cx="88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Obligations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566895-C813-40A4-BFEC-10374D72045C}"/>
              </a:ext>
            </a:extLst>
          </p:cNvPr>
          <p:cNvSpPr txBox="1"/>
          <p:nvPr/>
        </p:nvSpPr>
        <p:spPr>
          <a:xfrm>
            <a:off x="5453359" y="3253195"/>
            <a:ext cx="88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Monétaire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E4CB8937-859F-4513-8D26-1CD8DC65B19C}"/>
              </a:ext>
            </a:extLst>
          </p:cNvPr>
          <p:cNvSpPr/>
          <p:nvPr/>
        </p:nvSpPr>
        <p:spPr>
          <a:xfrm>
            <a:off x="4888451" y="4151235"/>
            <a:ext cx="3746190" cy="16864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de placement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AFB144-01BD-44C5-80E3-686172FBEE25}"/>
              </a:ext>
            </a:extLst>
          </p:cNvPr>
          <p:cNvGrpSpPr/>
          <p:nvPr/>
        </p:nvGrpSpPr>
        <p:grpSpPr>
          <a:xfrm>
            <a:off x="4650523" y="2009024"/>
            <a:ext cx="203342" cy="2051463"/>
            <a:chOff x="6519674" y="2350881"/>
            <a:chExt cx="274705" cy="306310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BD32AD1-C598-4F6B-89F5-D5FD88EB5F5E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 flipV="1">
              <a:off x="6648491" y="3555052"/>
              <a:ext cx="8536" cy="18301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AC2960-BCC1-45A6-8D48-E5FF669DD3E5}"/>
                </a:ext>
              </a:extLst>
            </p:cNvPr>
            <p:cNvSpPr/>
            <p:nvPr/>
          </p:nvSpPr>
          <p:spPr>
            <a:xfrm>
              <a:off x="6519674" y="5139279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9E938F8-1AAC-449A-B461-EE5DC5C23EC3}"/>
                </a:ext>
              </a:extLst>
            </p:cNvPr>
            <p:cNvSpPr/>
            <p:nvPr/>
          </p:nvSpPr>
          <p:spPr>
            <a:xfrm>
              <a:off x="6519674" y="4674546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AEF12F8-264C-42D1-B440-46C44DBA256E}"/>
                </a:ext>
              </a:extLst>
            </p:cNvPr>
            <p:cNvSpPr/>
            <p:nvPr/>
          </p:nvSpPr>
          <p:spPr>
            <a:xfrm>
              <a:off x="6519674" y="4209813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3C4D7F8-D27D-4D80-834D-F367EF427AA7}"/>
                </a:ext>
              </a:extLst>
            </p:cNvPr>
            <p:cNvSpPr/>
            <p:nvPr/>
          </p:nvSpPr>
          <p:spPr>
            <a:xfrm>
              <a:off x="6519674" y="3745080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91C462-9737-4A97-9EA1-CF7391DEED7A}"/>
                </a:ext>
              </a:extLst>
            </p:cNvPr>
            <p:cNvSpPr/>
            <p:nvPr/>
          </p:nvSpPr>
          <p:spPr>
            <a:xfrm>
              <a:off x="6519674" y="3280347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8E66C17-6EA7-488F-AAE3-64BF11BE8B3D}"/>
                </a:ext>
              </a:extLst>
            </p:cNvPr>
            <p:cNvSpPr/>
            <p:nvPr/>
          </p:nvSpPr>
          <p:spPr>
            <a:xfrm>
              <a:off x="6519674" y="2350881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D5B5BFA-F046-42F7-98B6-5F0A2E625945}"/>
                </a:ext>
              </a:extLst>
            </p:cNvPr>
            <p:cNvCxnSpPr>
              <a:stCxn id="73" idx="4"/>
              <a:endCxn id="71" idx="0"/>
            </p:cNvCxnSpPr>
            <p:nvPr/>
          </p:nvCxnSpPr>
          <p:spPr>
            <a:xfrm>
              <a:off x="6657027" y="2625586"/>
              <a:ext cx="0" cy="65476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2002DDD-84F2-45B9-B8E6-A1D3070A74B4}"/>
                </a:ext>
              </a:extLst>
            </p:cNvPr>
            <p:cNvSpPr/>
            <p:nvPr/>
          </p:nvSpPr>
          <p:spPr>
            <a:xfrm>
              <a:off x="6519674" y="2815614"/>
              <a:ext cx="274705" cy="2747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EC485FB-472F-4671-AEFD-8292F5C93901}"/>
              </a:ext>
            </a:extLst>
          </p:cNvPr>
          <p:cNvSpPr txBox="1"/>
          <p:nvPr/>
        </p:nvSpPr>
        <p:spPr>
          <a:xfrm>
            <a:off x="4311361" y="1588122"/>
            <a:ext cx="889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Échelle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risque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581B60-F792-4F27-8178-32A63A1F97B5}"/>
              </a:ext>
            </a:extLst>
          </p:cNvPr>
          <p:cNvSpPr txBox="1"/>
          <p:nvPr/>
        </p:nvSpPr>
        <p:spPr>
          <a:xfrm>
            <a:off x="4823327" y="4345154"/>
            <a:ext cx="10154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Court-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terme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1B97A85-7D11-41D6-AD89-7EF883369F35}"/>
              </a:ext>
            </a:extLst>
          </p:cNvPr>
          <p:cNvSpPr txBox="1"/>
          <p:nvPr/>
        </p:nvSpPr>
        <p:spPr>
          <a:xfrm>
            <a:off x="7763257" y="4345154"/>
            <a:ext cx="9808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Long-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terme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8FFC1B2-008E-4DC8-A990-810286A78EB4}"/>
              </a:ext>
            </a:extLst>
          </p:cNvPr>
          <p:cNvCxnSpPr>
            <a:cxnSpLocks/>
          </p:cNvCxnSpPr>
          <p:nvPr/>
        </p:nvCxnSpPr>
        <p:spPr>
          <a:xfrm>
            <a:off x="3912177" y="1627739"/>
            <a:ext cx="0" cy="2941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4610D-99CA-6B4B-A3A3-FE2E9726BB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BE" b="1" dirty="0"/>
              <a:t>Horizon de risque et objectifs d’investissement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C04C6293-C894-D045-8E9F-12696636A66C}"/>
              </a:ext>
            </a:extLst>
          </p:cNvPr>
          <p:cNvSpPr txBox="1">
            <a:spLocks/>
          </p:cNvSpPr>
          <p:nvPr/>
        </p:nvSpPr>
        <p:spPr>
          <a:xfrm>
            <a:off x="395851" y="1165149"/>
            <a:ext cx="8563130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86% des répondants choisissent le carnet d’épargne alors que leur horizon est indéfini ou supérieur à 1 an pour 90% d’entre eux</a:t>
            </a:r>
          </a:p>
        </p:txBody>
      </p:sp>
      <p:sp>
        <p:nvSpPr>
          <p:cNvPr id="56" name="Square">
            <a:extLst>
              <a:ext uri="{FF2B5EF4-FFF2-40B4-BE49-F238E27FC236}">
                <a16:creationId xmlns:a16="http://schemas.microsoft.com/office/drawing/2014/main" id="{C4080FFE-08F5-AB49-9E00-27718FD3DC3F}"/>
              </a:ext>
            </a:extLst>
          </p:cNvPr>
          <p:cNvSpPr/>
          <p:nvPr/>
        </p:nvSpPr>
        <p:spPr>
          <a:xfrm>
            <a:off x="466109" y="2114446"/>
            <a:ext cx="699990" cy="6999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sp>
        <p:nvSpPr>
          <p:cNvPr id="58" name="Square">
            <a:extLst>
              <a:ext uri="{FF2B5EF4-FFF2-40B4-BE49-F238E27FC236}">
                <a16:creationId xmlns:a16="http://schemas.microsoft.com/office/drawing/2014/main" id="{56F510D7-C6F0-3047-A40A-33F25C719306}"/>
              </a:ext>
            </a:extLst>
          </p:cNvPr>
          <p:cNvSpPr/>
          <p:nvPr/>
        </p:nvSpPr>
        <p:spPr>
          <a:xfrm>
            <a:off x="1251440" y="2101015"/>
            <a:ext cx="2396720" cy="7319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 supérieure au taux de dépôt de 0,11%. </a:t>
            </a:r>
            <a:r>
              <a:rPr kumimoji="0" lang="fr-FR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 d’un bien de consommation</a:t>
            </a:r>
          </a:p>
        </p:txBody>
      </p:sp>
      <p:sp>
        <p:nvSpPr>
          <p:cNvPr id="59" name="Square">
            <a:extLst>
              <a:ext uri="{FF2B5EF4-FFF2-40B4-BE49-F238E27FC236}">
                <a16:creationId xmlns:a16="http://schemas.microsoft.com/office/drawing/2014/main" id="{F76549F1-12FD-054B-BB82-00E3C3119FB4}"/>
              </a:ext>
            </a:extLst>
          </p:cNvPr>
          <p:cNvSpPr/>
          <p:nvPr/>
        </p:nvSpPr>
        <p:spPr>
          <a:xfrm>
            <a:off x="453112" y="3124228"/>
            <a:ext cx="699990" cy="69999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sp>
        <p:nvSpPr>
          <p:cNvPr id="62" name="Square">
            <a:extLst>
              <a:ext uri="{FF2B5EF4-FFF2-40B4-BE49-F238E27FC236}">
                <a16:creationId xmlns:a16="http://schemas.microsoft.com/office/drawing/2014/main" id="{367DB544-ACF5-B04B-8826-30B19A81CBF9}"/>
              </a:ext>
            </a:extLst>
          </p:cNvPr>
          <p:cNvSpPr/>
          <p:nvPr/>
        </p:nvSpPr>
        <p:spPr>
          <a:xfrm>
            <a:off x="1205586" y="3123038"/>
            <a:ext cx="2442574" cy="699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Besoin de son épargne en période d’incertitude: La crise du </a:t>
            </a: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ED06949-0947-8B4F-8FB2-BF7B9FCAA5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39035" y="3234076"/>
            <a:ext cx="558602" cy="477914"/>
          </a:xfrm>
          <a:prstGeom prst="rect">
            <a:avLst/>
          </a:prstGeom>
        </p:spPr>
      </p:pic>
      <p:pic>
        <p:nvPicPr>
          <p:cNvPr id="18" name="Graphic 17" descr="Baguette with solid fill">
            <a:extLst>
              <a:ext uri="{FF2B5EF4-FFF2-40B4-BE49-F238E27FC236}">
                <a16:creationId xmlns:a16="http://schemas.microsoft.com/office/drawing/2014/main" id="{7EE53483-043F-254F-A6F7-29831B36C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037" y="2196158"/>
            <a:ext cx="556838" cy="55683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B6C905CB-7570-7E40-91C2-FDE1A84A0450}"/>
              </a:ext>
            </a:extLst>
          </p:cNvPr>
          <p:cNvSpPr txBox="1"/>
          <p:nvPr/>
        </p:nvSpPr>
        <p:spPr>
          <a:xfrm>
            <a:off x="441665" y="1760288"/>
            <a:ext cx="104268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Illustrations: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87FF990A-4BC4-8E49-B43E-02C09F05381A}"/>
              </a:ext>
            </a:extLst>
          </p:cNvPr>
          <p:cNvGraphicFramePr/>
          <p:nvPr/>
        </p:nvGraphicFramePr>
        <p:xfrm>
          <a:off x="6787618" y="1425261"/>
          <a:ext cx="1040069" cy="67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0EB570-FC42-C44F-8880-683276528CED}"/>
                  </a:ext>
                </a:extLst>
              </p:cNvPr>
              <p:cNvSpPr txBox="1"/>
              <p:nvPr/>
            </p:nvSpPr>
            <p:spPr>
              <a:xfrm>
                <a:off x="6957440" y="1787309"/>
                <a:ext cx="729398" cy="1183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Arial" panose="020B0604020202020204" pitchFamily="34" charset="0"/>
                  </a:rPr>
                  <a:t>7 </a:t>
                </a:r>
                <a:r>
                  <a:rPr kumimoji="0" lang="en-US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Arial" panose="020B0604020202020204" pitchFamily="34" charset="0"/>
                  </a:rPr>
                  <a:t>ans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0EB570-FC42-C44F-8880-683276528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40" y="1787309"/>
                <a:ext cx="729398" cy="118322"/>
              </a:xfrm>
              <a:prstGeom prst="rect">
                <a:avLst/>
              </a:prstGeom>
              <a:blipFill>
                <a:blip r:embed="rId7"/>
                <a:stretch>
                  <a:fillRect t="-18182" b="-4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EFFA123E-8A83-9041-8ABB-CFADF3E46377}"/>
              </a:ext>
            </a:extLst>
          </p:cNvPr>
          <p:cNvSpPr txBox="1"/>
          <p:nvPr/>
        </p:nvSpPr>
        <p:spPr>
          <a:xfrm>
            <a:off x="6893386" y="1663883"/>
            <a:ext cx="867704" cy="118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Dynamique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81BB2503-4D15-974B-98AB-156645249BBB}"/>
              </a:ext>
            </a:extLst>
          </p:cNvPr>
          <p:cNvGraphicFramePr/>
          <p:nvPr/>
        </p:nvGraphicFramePr>
        <p:xfrm>
          <a:off x="6058301" y="1809108"/>
          <a:ext cx="950552" cy="73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B039F1B-C5CF-BA40-A5E9-1357783232FF}"/>
              </a:ext>
            </a:extLst>
          </p:cNvPr>
          <p:cNvSpPr txBox="1"/>
          <p:nvPr/>
        </p:nvSpPr>
        <p:spPr>
          <a:xfrm>
            <a:off x="6282922" y="2259487"/>
            <a:ext cx="584156" cy="15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2E50B3-8850-114C-8B41-A9F67BAA9A35}"/>
              </a:ext>
            </a:extLst>
          </p:cNvPr>
          <p:cNvSpPr txBox="1"/>
          <p:nvPr/>
        </p:nvSpPr>
        <p:spPr>
          <a:xfrm>
            <a:off x="6042567" y="1878025"/>
            <a:ext cx="950554" cy="42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Neutre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/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Diversifié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EBAEEE06-984A-FC4A-842B-285687F8F383}"/>
              </a:ext>
            </a:extLst>
          </p:cNvPr>
          <p:cNvGraphicFramePr/>
          <p:nvPr/>
        </p:nvGraphicFramePr>
        <p:xfrm>
          <a:off x="5296916" y="2299324"/>
          <a:ext cx="1002099" cy="74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C4BAD108-E81C-114F-80A6-105294544A9A}"/>
              </a:ext>
            </a:extLst>
          </p:cNvPr>
          <p:cNvSpPr txBox="1"/>
          <p:nvPr/>
        </p:nvSpPr>
        <p:spPr>
          <a:xfrm>
            <a:off x="5548373" y="2701930"/>
            <a:ext cx="501829" cy="10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800A29-041C-8445-90E0-6E8F80ACEE23}"/>
              </a:ext>
            </a:extLst>
          </p:cNvPr>
          <p:cNvSpPr txBox="1"/>
          <p:nvPr/>
        </p:nvSpPr>
        <p:spPr>
          <a:xfrm>
            <a:off x="5382197" y="2445161"/>
            <a:ext cx="816589" cy="313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Conservateur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222BB419-BF16-5948-BD8C-CFE380C95C66}"/>
              </a:ext>
            </a:extLst>
          </p:cNvPr>
          <p:cNvGraphicFramePr/>
          <p:nvPr/>
        </p:nvGraphicFramePr>
        <p:xfrm>
          <a:off x="4716618" y="2850813"/>
          <a:ext cx="808004" cy="749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70A79519-3617-C34B-9F1A-0FA5148ED439}"/>
              </a:ext>
            </a:extLst>
          </p:cNvPr>
          <p:cNvSpPr txBox="1"/>
          <p:nvPr/>
        </p:nvSpPr>
        <p:spPr>
          <a:xfrm>
            <a:off x="4818290" y="3272829"/>
            <a:ext cx="565395" cy="121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&lt; 1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766281-C779-EC4E-87ED-CDE22C9DC0A9}"/>
              </a:ext>
            </a:extLst>
          </p:cNvPr>
          <p:cNvSpPr txBox="1"/>
          <p:nvPr/>
        </p:nvSpPr>
        <p:spPr>
          <a:xfrm>
            <a:off x="4803443" y="2991081"/>
            <a:ext cx="658424" cy="313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Cash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8C76A6-97A1-4A7F-98E7-B4CC80E7F256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2408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large room&#10;&#10;Description automatically generated">
            <a:extLst>
              <a:ext uri="{FF2B5EF4-FFF2-40B4-BE49-F238E27FC236}">
                <a16:creationId xmlns:a16="http://schemas.microsoft.com/office/drawing/2014/main" id="{6A0DB2F1-96E3-4C44-BF9A-C9458078DA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7EA55D-FED1-4D28-AB36-EBD086A19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791" y="2605998"/>
            <a:ext cx="4362209" cy="1063033"/>
          </a:xfrm>
        </p:spPr>
        <p:txBody>
          <a:bodyPr anchor="t">
            <a:noAutofit/>
          </a:bodyPr>
          <a:lstStyle/>
          <a:p>
            <a:r>
              <a:rPr lang="en-US" sz="2400" dirty="0" err="1"/>
              <a:t>Comportement</a:t>
            </a:r>
            <a:r>
              <a:rPr lang="en-US" sz="2400" dirty="0"/>
              <a:t> de </a:t>
            </a:r>
            <a:r>
              <a:rPr lang="en-US" sz="2400" dirty="0" err="1"/>
              <a:t>l’épargnant</a:t>
            </a:r>
            <a:r>
              <a:rPr lang="en-US" sz="2400" dirty="0"/>
              <a:t> et </a:t>
            </a:r>
            <a:r>
              <a:rPr lang="en-US" sz="2400" dirty="0" err="1"/>
              <a:t>durabilité</a:t>
            </a:r>
            <a:r>
              <a:rPr lang="en-US" sz="2400" dirty="0"/>
              <a:t> –  </a:t>
            </a:r>
            <a:r>
              <a:rPr lang="en-US" sz="2400" dirty="0" err="1"/>
              <a:t>Outils</a:t>
            </a:r>
            <a:r>
              <a:rPr lang="en-US" sz="2400" dirty="0"/>
              <a:t> </a:t>
            </a:r>
            <a:r>
              <a:rPr lang="en-US" sz="2400" dirty="0" err="1"/>
              <a:t>d’aide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la </a:t>
            </a:r>
            <a:r>
              <a:rPr lang="en-US" sz="2400" dirty="0" err="1"/>
              <a:t>décision</a:t>
            </a:r>
            <a:br>
              <a:rPr lang="en-US" sz="2400" dirty="0"/>
            </a:br>
            <a:endParaRPr lang="en-GB" sz="24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A9035AD-156B-491A-90C9-331601188E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 2</a:t>
            </a:r>
            <a:endParaRPr lang="en-GB" dirty="0"/>
          </a:p>
        </p:txBody>
      </p:sp>
      <p:sp>
        <p:nvSpPr>
          <p:cNvPr id="14" name="Hexagon 13" descr="Solid dark colored hexagon in the middle of image accent">
            <a:extLst>
              <a:ext uri="{FF2B5EF4-FFF2-40B4-BE49-F238E27FC236}">
                <a16:creationId xmlns:a16="http://schemas.microsoft.com/office/drawing/2014/main" id="{E1EB1018-420E-4AF8-81FB-6E39B893F1F9}"/>
              </a:ext>
            </a:extLst>
          </p:cNvPr>
          <p:cNvSpPr/>
          <p:nvPr/>
        </p:nvSpPr>
        <p:spPr>
          <a:xfrm rot="16200000">
            <a:off x="1907101" y="1585367"/>
            <a:ext cx="2040515" cy="194101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93D1C-AE0D-4724-9807-B51CD5B40D43}"/>
              </a:ext>
            </a:extLst>
          </p:cNvPr>
          <p:cNvSpPr txBox="1"/>
          <p:nvPr/>
        </p:nvSpPr>
        <p:spPr>
          <a:xfrm>
            <a:off x="2216888" y="2749955"/>
            <a:ext cx="1473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FABRIKAM RESIDENCES</a:t>
            </a:r>
          </a:p>
        </p:txBody>
      </p:sp>
      <p:pic>
        <p:nvPicPr>
          <p:cNvPr id="16" name="Picture 15" descr="A picture containing tableware, plate, cup, drawing&#10;&#10;Description automatically generated">
            <a:extLst>
              <a:ext uri="{FF2B5EF4-FFF2-40B4-BE49-F238E27FC236}">
                <a16:creationId xmlns:a16="http://schemas.microsoft.com/office/drawing/2014/main" id="{20F5AA94-AA0A-4219-816E-11B4C7AE1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28" y="2411172"/>
            <a:ext cx="1840141" cy="3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18864" y="405227"/>
            <a:ext cx="7747422" cy="540060"/>
          </a:xfrm>
          <a:prstGeom prst="rect">
            <a:avLst/>
          </a:prstGeom>
        </p:spPr>
        <p:txBody>
          <a:bodyPr/>
          <a:lstStyle/>
          <a:p>
            <a:r>
              <a:rPr lang="fr-BE" dirty="0">
                <a:solidFill>
                  <a:srgbClr val="00AEEF"/>
                </a:solidFill>
                <a:latin typeface="Verdana"/>
                <a:cs typeface="Verdana"/>
              </a:rPr>
              <a:t>Enquête réalisée par le bureau </a:t>
            </a:r>
            <a:endParaRPr lang="fr-BE" dirty="0">
              <a:solidFill>
                <a:srgbClr val="00AEEF"/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810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7497A3-1A0A-4B70-B03C-483C9495ADA7}" type="slidenum">
              <a:rPr lang="nl-BE" sz="1050" smtClean="0">
                <a:latin typeface="Verdana"/>
                <a:cs typeface="Verdana"/>
              </a:rPr>
              <a:pPr>
                <a:defRPr/>
              </a:pPr>
              <a:t>3</a:t>
            </a:fld>
            <a:endParaRPr lang="nl-BE" sz="1050" dirty="0">
              <a:latin typeface="Verdana"/>
              <a:cs typeface="Verdana"/>
            </a:endParaRPr>
          </a:p>
        </p:txBody>
      </p:sp>
      <p:grpSp>
        <p:nvGrpSpPr>
          <p:cNvPr id="7" name="Group 40">
            <a:extLst>
              <a:ext uri="{FF2B5EF4-FFF2-40B4-BE49-F238E27FC236}">
                <a16:creationId xmlns:a16="http://schemas.microsoft.com/office/drawing/2014/main" id="{CAB52C0E-FFC0-46C7-9D2D-A5172B9006E9}"/>
              </a:ext>
            </a:extLst>
          </p:cNvPr>
          <p:cNvGrpSpPr/>
          <p:nvPr/>
        </p:nvGrpSpPr>
        <p:grpSpPr>
          <a:xfrm>
            <a:off x="1691680" y="1136428"/>
            <a:ext cx="5537965" cy="3205947"/>
            <a:chOff x="3014213" y="1723172"/>
            <a:chExt cx="5859957" cy="33923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01C9C7-30CF-4DBE-BA65-F041B8646347}"/>
                </a:ext>
              </a:extLst>
            </p:cNvPr>
            <p:cNvGrpSpPr/>
            <p:nvPr/>
          </p:nvGrpSpPr>
          <p:grpSpPr>
            <a:xfrm>
              <a:off x="6017689" y="1723172"/>
              <a:ext cx="1347596" cy="3392350"/>
              <a:chOff x="6072898" y="922866"/>
              <a:chExt cx="1347596" cy="3392350"/>
            </a:xfrm>
          </p:grpSpPr>
          <p:sp>
            <p:nvSpPr>
              <p:cNvPr id="30" name="Text Placeholder 11">
                <a:extLst>
                  <a:ext uri="{FF2B5EF4-FFF2-40B4-BE49-F238E27FC236}">
                    <a16:creationId xmlns:a16="http://schemas.microsoft.com/office/drawing/2014/main" id="{DB962837-7FDD-431A-B2AE-C8E5D36769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898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4472C4">
                    <a:lumMod val="50000"/>
                  </a:srgbClr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id="{BF40C985-18BD-494C-AF18-156C4C716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2" r="10922"/>
              <a:stretch/>
            </p:blipFill>
            <p:spPr bwMode="ltGray">
              <a:xfrm>
                <a:off x="6072898" y="1293543"/>
                <a:ext cx="1347596" cy="114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Placeholder 11">
                <a:extLst>
                  <a:ext uri="{FF2B5EF4-FFF2-40B4-BE49-F238E27FC236}">
                    <a16:creationId xmlns:a16="http://schemas.microsoft.com/office/drawing/2014/main" id="{083A7F9C-A376-4F26-9C12-7D9DFC90A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898" y="922866"/>
                <a:ext cx="1347596" cy="383539"/>
              </a:xfrm>
              <a:prstGeom prst="rect">
                <a:avLst/>
              </a:prstGeom>
              <a:solidFill>
                <a:srgbClr val="4472C4">
                  <a:lumMod val="50000"/>
                </a:srgbClr>
              </a:solidFill>
              <a:ln>
                <a:solidFill>
                  <a:srgbClr val="4472C4">
                    <a:lumMod val="50000"/>
                  </a:srgbClr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851" b="0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Méthode de collecte de données</a:t>
                </a:r>
              </a:p>
            </p:txBody>
          </p:sp>
          <p:sp>
            <p:nvSpPr>
              <p:cNvPr id="33" name="TextBox 13">
                <a:extLst>
                  <a:ext uri="{FF2B5EF4-FFF2-40B4-BE49-F238E27FC236}">
                    <a16:creationId xmlns:a16="http://schemas.microsoft.com/office/drawing/2014/main" id="{B49D3824-5258-4EA1-B14D-DF9BC1E78415}"/>
                  </a:ext>
                </a:extLst>
              </p:cNvPr>
              <p:cNvSpPr txBox="1"/>
              <p:nvPr/>
            </p:nvSpPr>
            <p:spPr>
              <a:xfrm>
                <a:off x="6072898" y="3034779"/>
                <a:ext cx="1347596" cy="70918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113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02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Online</a:t>
                </a:r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ADAD6E99-C21E-4CDE-9849-A1D4DAEC24C2}"/>
                </a:ext>
              </a:extLst>
            </p:cNvPr>
            <p:cNvGrpSpPr/>
            <p:nvPr/>
          </p:nvGrpSpPr>
          <p:grpSpPr>
            <a:xfrm>
              <a:off x="7526573" y="1723172"/>
              <a:ext cx="1347596" cy="3392350"/>
              <a:chOff x="7548942" y="922866"/>
              <a:chExt cx="1347596" cy="3392350"/>
            </a:xfrm>
          </p:grpSpPr>
          <p:pic>
            <p:nvPicPr>
              <p:cNvPr id="26" name="Picture 11" descr="http://www.aiche.org/sites/default/files/styles/aiche_content/public/images/page/lead/edit_calendar_ssk_47433454.jpg?itok=GOEK7rfr">
                <a:extLst>
                  <a:ext uri="{FF2B5EF4-FFF2-40B4-BE49-F238E27FC236}">
                    <a16:creationId xmlns:a16="http://schemas.microsoft.com/office/drawing/2014/main" id="{C67EADA6-AB32-4860-9947-B2161CC62F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85" r="5385"/>
              <a:stretch/>
            </p:blipFill>
            <p:spPr bwMode="auto">
              <a:xfrm>
                <a:off x="7548942" y="1293544"/>
                <a:ext cx="1347596" cy="1149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Placeholder 11">
                <a:extLst>
                  <a:ext uri="{FF2B5EF4-FFF2-40B4-BE49-F238E27FC236}">
                    <a16:creationId xmlns:a16="http://schemas.microsoft.com/office/drawing/2014/main" id="{BCFC7CCC-10AD-44A0-B452-A3F4B118FA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8942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A5A5A5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8" name="Text Placeholder 11">
                <a:extLst>
                  <a:ext uri="{FF2B5EF4-FFF2-40B4-BE49-F238E27FC236}">
                    <a16:creationId xmlns:a16="http://schemas.microsoft.com/office/drawing/2014/main" id="{2706F8AC-82EA-46C0-86A6-9EFAE8BE88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8942" y="922866"/>
                <a:ext cx="1347596" cy="383539"/>
              </a:xfrm>
              <a:prstGeom prst="rect">
                <a:avLst/>
              </a:prstGeom>
              <a:solidFill>
                <a:srgbClr val="14B2EC"/>
              </a:solidFill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1134" b="0" i="0" u="none" strike="noStrike" kern="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Période du terrain</a:t>
                </a:r>
              </a:p>
            </p:txBody>
          </p:sp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921ECF67-15AA-4AAE-9ECF-F024AADA0A97}"/>
                  </a:ext>
                </a:extLst>
              </p:cNvPr>
              <p:cNvSpPr txBox="1"/>
              <p:nvPr/>
            </p:nvSpPr>
            <p:spPr>
              <a:xfrm>
                <a:off x="7548942" y="2972563"/>
                <a:ext cx="1347596" cy="112166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DU:  </a:t>
                </a:r>
              </a:p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1" i="0" u="none" strike="noStrike" kern="0" cap="none" spc="0" normalizeH="0" baseline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  <a:r>
                  <a:rPr kumimoji="0" lang="en-GB" sz="132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/09/2021 </a:t>
                </a:r>
              </a:p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40" b="1" i="0" u="none" strike="noStrike" kern="0" cap="none" spc="0" normalizeH="0" baseline="0" noProof="0" dirty="0">
                  <a:ln>
                    <a:noFill/>
                  </a:ln>
                  <a:solidFill>
                    <a:srgbClr val="14B2E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AU: </a:t>
                </a:r>
              </a:p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2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4B2EC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27/09/2021</a:t>
                </a:r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BC0B2C39-8638-429B-B206-9D959E9689A7}"/>
                </a:ext>
              </a:extLst>
            </p:cNvPr>
            <p:cNvGrpSpPr/>
            <p:nvPr/>
          </p:nvGrpSpPr>
          <p:grpSpPr>
            <a:xfrm>
              <a:off x="3014213" y="1723172"/>
              <a:ext cx="1348413" cy="3392350"/>
              <a:chOff x="247463" y="922866"/>
              <a:chExt cx="1348413" cy="3392350"/>
            </a:xfrm>
          </p:grpSpPr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CF8A7D8E-B258-44D3-BEA1-76E7742A9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463" y="1226054"/>
                <a:ext cx="1348413" cy="1215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Placeholder 11">
                <a:extLst>
                  <a:ext uri="{FF2B5EF4-FFF2-40B4-BE49-F238E27FC236}">
                    <a16:creationId xmlns:a16="http://schemas.microsoft.com/office/drawing/2014/main" id="{8C8A8BF8-0AE5-423B-A145-203BFC678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463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4" name="Text Placeholder 11">
                <a:extLst>
                  <a:ext uri="{FF2B5EF4-FFF2-40B4-BE49-F238E27FC236}">
                    <a16:creationId xmlns:a16="http://schemas.microsoft.com/office/drawing/2014/main" id="{BD784A86-53BA-47DE-B6A9-461AE79E6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463" y="922866"/>
                <a:ext cx="1347596" cy="383539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rgbClr val="70AD47"/>
                </a:solidFill>
              </a:ln>
            </p:spPr>
            <p:txBody>
              <a:bodyPr anchor="ctr" anchorCtr="0"/>
              <a:lstStyle>
                <a:lvl1pPr marL="0" indent="0" algn="l" defTabSz="135889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defRPr sz="240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763" indent="0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363538" indent="-274638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25488" indent="-280988" algn="l" defTabSz="1358890" rtl="0" eaLnBrk="1" latinLnBrk="0" hangingPunct="1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350838" algn="l" defTabSz="1358890" rtl="0" eaLnBrk="1" latinLnBrk="0" hangingPunct="1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73694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1639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9583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7528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358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1134" b="0" i="0" u="none" strike="noStrike" kern="120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Description de l’ECHANTILLON</a:t>
                </a:r>
              </a:p>
            </p:txBody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6FE102CE-1681-40FC-AAD8-857AAEAE928F}"/>
                  </a:ext>
                </a:extLst>
              </p:cNvPr>
              <p:cNvSpPr txBox="1"/>
              <p:nvPr/>
            </p:nvSpPr>
            <p:spPr>
              <a:xfrm>
                <a:off x="262211" y="2749115"/>
                <a:ext cx="1332848" cy="916762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323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Échantillon représentatif de la population belge âgée de </a:t>
                </a:r>
              </a:p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323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r>
                  <a:rPr kumimoji="0" lang="fr-BE" sz="1323" b="1" i="0" u="none" strike="noStrike" kern="0" cap="none" spc="0" normalizeH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et plus</a:t>
                </a:r>
                <a:endParaRPr kumimoji="0" lang="fr-BE" sz="1323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29">
              <a:extLst>
                <a:ext uri="{FF2B5EF4-FFF2-40B4-BE49-F238E27FC236}">
                  <a16:creationId xmlns:a16="http://schemas.microsoft.com/office/drawing/2014/main" id="{FE593E0E-2371-49BF-BF4B-972594CDB2C3}"/>
                </a:ext>
              </a:extLst>
            </p:cNvPr>
            <p:cNvGrpSpPr/>
            <p:nvPr/>
          </p:nvGrpSpPr>
          <p:grpSpPr>
            <a:xfrm>
              <a:off x="4523914" y="1723172"/>
              <a:ext cx="1380933" cy="3392350"/>
              <a:chOff x="1683920" y="922866"/>
              <a:chExt cx="1380933" cy="3392350"/>
            </a:xfrm>
          </p:grpSpPr>
          <p:pic>
            <p:nvPicPr>
              <p:cNvPr id="17" name="Picture 17" descr="http://blog.outlawsalesgroup.com/wp-content/uploads/2013/03/friends.jpg">
                <a:extLst>
                  <a:ext uri="{FF2B5EF4-FFF2-40B4-BE49-F238E27FC236}">
                    <a16:creationId xmlns:a16="http://schemas.microsoft.com/office/drawing/2014/main" id="{8CCFCC60-D0B8-4218-ACAD-768EEBDD50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1" r="27388"/>
              <a:stretch/>
            </p:blipFill>
            <p:spPr bwMode="auto">
              <a:xfrm>
                <a:off x="1683920" y="1404889"/>
                <a:ext cx="1347596" cy="1034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Placeholder 11">
                <a:extLst>
                  <a:ext uri="{FF2B5EF4-FFF2-40B4-BE49-F238E27FC236}">
                    <a16:creationId xmlns:a16="http://schemas.microsoft.com/office/drawing/2014/main" id="{2C795F1C-803D-4794-B15B-FEF484DF58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3920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439F9D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marL="0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134" b="0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9" name="Text Placeholder 11">
                <a:extLst>
                  <a:ext uri="{FF2B5EF4-FFF2-40B4-BE49-F238E27FC236}">
                    <a16:creationId xmlns:a16="http://schemas.microsoft.com/office/drawing/2014/main" id="{BC8EB46A-8F8E-462E-868C-E797567EF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3920" y="922866"/>
                <a:ext cx="1347596" cy="383539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>
                <a:solidFill>
                  <a:srgbClr val="439F9D"/>
                </a:solidFill>
              </a:ln>
            </p:spPr>
            <p:txBody>
              <a:bodyPr anchor="ctr" anchorCtr="0"/>
              <a:lstStyle>
                <a:lvl1pPr marL="0" indent="0" algn="l" defTabSz="135889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defRPr sz="240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763" indent="0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363538" indent="-274638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25488" indent="-280988" algn="l" defTabSz="1358890" rtl="0" eaLnBrk="1" latinLnBrk="0" hangingPunct="1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350838" algn="l" defTabSz="1358890" rtl="0" eaLnBrk="1" latinLnBrk="0" hangingPunct="1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73694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1639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9583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7528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358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BE" sz="1134" b="0" i="0" u="none" strike="noStrike" kern="1200" cap="all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TAILLE DE L’ECHANTILLON</a:t>
                </a:r>
              </a:p>
            </p:txBody>
          </p:sp>
          <p:sp>
            <p:nvSpPr>
              <p:cNvPr id="20" name="TextBox 33">
                <a:extLst>
                  <a:ext uri="{FF2B5EF4-FFF2-40B4-BE49-F238E27FC236}">
                    <a16:creationId xmlns:a16="http://schemas.microsoft.com/office/drawing/2014/main" id="{09F9ABAF-1DAB-455C-9EB9-DF54F99D102A}"/>
                  </a:ext>
                </a:extLst>
              </p:cNvPr>
              <p:cNvSpPr txBox="1"/>
              <p:nvPr/>
            </p:nvSpPr>
            <p:spPr>
              <a:xfrm>
                <a:off x="1700587" y="3473029"/>
                <a:ext cx="1347596" cy="412484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Répondants</a:t>
                </a:r>
              </a:p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BE" sz="1200" kern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Flandre: 615</a:t>
                </a:r>
              </a:p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Bruxelles: 113</a:t>
                </a:r>
              </a:p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BE" sz="1200" kern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Wallonie: 345</a:t>
                </a:r>
                <a:endParaRPr kumimoji="0" lang="fr-B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34">
                <a:extLst>
                  <a:ext uri="{FF2B5EF4-FFF2-40B4-BE49-F238E27FC236}">
                    <a16:creationId xmlns:a16="http://schemas.microsoft.com/office/drawing/2014/main" id="{E9C37069-B148-45DB-AD1A-B2B5114AD4D4}"/>
                  </a:ext>
                </a:extLst>
              </p:cNvPr>
              <p:cNvSpPr txBox="1"/>
              <p:nvPr/>
            </p:nvSpPr>
            <p:spPr>
              <a:xfrm>
                <a:off x="1717257" y="2691680"/>
                <a:ext cx="1347596" cy="70918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4502" marR="0" lvl="0" indent="0" algn="ctr" defTabSz="864199" eaLnBrk="1" fontAlgn="auto" latinLnBrk="0" hangingPunct="1">
                  <a:lnSpc>
                    <a:spcPct val="100000"/>
                  </a:lnSpc>
                  <a:spcBef>
                    <a:spcPts val="113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2646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n=1074</a:t>
                </a: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5C14A0E-A709-4B25-A6CB-9EB4FACBC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8961" y="2104146"/>
              <a:ext cx="1332848" cy="1172139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0F1ACFB1-429F-447A-AB77-5849026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322" y="2125395"/>
              <a:ext cx="1332848" cy="1192600"/>
            </a:xfrm>
            <a:prstGeom prst="rect">
              <a:avLst/>
            </a:prstGeom>
          </p:spPr>
        </p:pic>
        <p:pic>
          <p:nvPicPr>
            <p:cNvPr id="15" name="Picture 30" descr="Afficher les informations sur l'image">
              <a:extLst>
                <a:ext uri="{FF2B5EF4-FFF2-40B4-BE49-F238E27FC236}">
                  <a16:creationId xmlns:a16="http://schemas.microsoft.com/office/drawing/2014/main" id="{BC037595-96A3-438A-8E74-0D25F1BD6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545" y="2125394"/>
              <a:ext cx="1312863" cy="111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99CD256C-0E86-4F67-AF0B-C06F74288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2"/>
            <a:stretch/>
          </p:blipFill>
          <p:spPr>
            <a:xfrm>
              <a:off x="4557251" y="2125394"/>
              <a:ext cx="1314259" cy="1148356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B863C703-D538-4D1A-867D-4920F72BD13B}"/>
              </a:ext>
            </a:extLst>
          </p:cNvPr>
          <p:cNvSpPr txBox="1"/>
          <p:nvPr/>
        </p:nvSpPr>
        <p:spPr>
          <a:xfrm>
            <a:off x="1669994" y="4452733"/>
            <a:ext cx="3698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rgbClr val="003665"/>
                </a:solidFill>
              </a:rPr>
              <a:t>Marge d’erreur de 3%</a:t>
            </a:r>
          </a:p>
          <a:p>
            <a:r>
              <a:rPr lang="fr-BE" sz="1100" dirty="0">
                <a:solidFill>
                  <a:srgbClr val="003665"/>
                </a:solidFill>
              </a:rPr>
              <a:t> 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4D45A1B-18B0-4305-B50C-6B8CC234B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b="52844"/>
          <a:stretch/>
        </p:blipFill>
        <p:spPr>
          <a:xfrm>
            <a:off x="5094433" y="391843"/>
            <a:ext cx="704628" cy="54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56803F-5844-484C-8702-4B8502B8B53B}"/>
              </a:ext>
            </a:extLst>
          </p:cNvPr>
          <p:cNvSpPr/>
          <p:nvPr/>
        </p:nvSpPr>
        <p:spPr>
          <a:xfrm>
            <a:off x="389009" y="1275593"/>
            <a:ext cx="4182992" cy="1156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0272AA-EA00-465D-ABE4-8277EB4E833B}"/>
              </a:ext>
            </a:extLst>
          </p:cNvPr>
          <p:cNvSpPr/>
          <p:nvPr/>
        </p:nvSpPr>
        <p:spPr>
          <a:xfrm>
            <a:off x="486639" y="1370843"/>
            <a:ext cx="971550" cy="9715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55084B-E398-4AB7-A326-7B01AB1A8A6A}"/>
              </a:ext>
            </a:extLst>
          </p:cNvPr>
          <p:cNvSpPr txBox="1"/>
          <p:nvPr/>
        </p:nvSpPr>
        <p:spPr>
          <a:xfrm>
            <a:off x="1602620" y="1750269"/>
            <a:ext cx="2919517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$98.416 milliards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CC511-F0A0-4DE5-8BDA-230E01653C7F}"/>
              </a:ext>
            </a:extLst>
          </p:cNvPr>
          <p:cNvSpPr txBox="1"/>
          <p:nvPr/>
        </p:nvSpPr>
        <p:spPr>
          <a:xfrm>
            <a:off x="1612145" y="1400124"/>
            <a:ext cx="2920800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Actifs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 sous gestion – Monde - 2020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FDD264-52FD-41A0-B6DB-B7A5180E7AFA}"/>
              </a:ext>
            </a:extLst>
          </p:cNvPr>
          <p:cNvSpPr txBox="1"/>
          <p:nvPr/>
        </p:nvSpPr>
        <p:spPr>
          <a:xfrm>
            <a:off x="369384" y="3062310"/>
            <a:ext cx="220124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Global Sustainable Investment Alliance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300ED7-8CD1-42EA-935F-C2C2AEF2F154}"/>
              </a:ext>
            </a:extLst>
          </p:cNvPr>
          <p:cNvSpPr/>
          <p:nvPr/>
        </p:nvSpPr>
        <p:spPr>
          <a:xfrm>
            <a:off x="4725957" y="1284417"/>
            <a:ext cx="4089715" cy="1156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C2A3A9-84B6-4A95-BACD-B604A2990C56}"/>
              </a:ext>
            </a:extLst>
          </p:cNvPr>
          <p:cNvSpPr/>
          <p:nvPr/>
        </p:nvSpPr>
        <p:spPr>
          <a:xfrm>
            <a:off x="403339" y="3369383"/>
            <a:ext cx="4349207" cy="115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83AC0FD-6C2E-42DE-BDA8-37F9EB46D976}"/>
              </a:ext>
            </a:extLst>
          </p:cNvPr>
          <p:cNvSpPr/>
          <p:nvPr/>
        </p:nvSpPr>
        <p:spPr>
          <a:xfrm>
            <a:off x="486639" y="3393836"/>
            <a:ext cx="971550" cy="9715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BE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LG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IUM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53F717-5288-4812-96B8-808164B332F8}"/>
              </a:ext>
            </a:extLst>
          </p:cNvPr>
          <p:cNvSpPr txBox="1"/>
          <p:nvPr/>
        </p:nvSpPr>
        <p:spPr>
          <a:xfrm>
            <a:off x="863731" y="3549667"/>
            <a:ext cx="3919297" cy="143116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League Spartan" charset="0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€96,3 milliards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d’actifs durables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</a:br>
            <a:b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</a:b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4D1D2F-F656-4C32-BA3D-93C20FF02D9F}"/>
              </a:ext>
            </a:extLst>
          </p:cNvPr>
          <p:cNvSpPr txBox="1"/>
          <p:nvPr/>
        </p:nvSpPr>
        <p:spPr>
          <a:xfrm>
            <a:off x="1615997" y="3565927"/>
            <a:ext cx="239174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 Situation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 Belgique - 2020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98E6B73-5176-4D39-8EBF-D4E38B1C0C3A}"/>
              </a:ext>
            </a:extLst>
          </p:cNvPr>
          <p:cNvSpPr/>
          <p:nvPr/>
        </p:nvSpPr>
        <p:spPr>
          <a:xfrm>
            <a:off x="4906654" y="3362788"/>
            <a:ext cx="3919297" cy="115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393F68-8EA3-4F9C-93B1-8D7F253DD7DD}"/>
              </a:ext>
            </a:extLst>
          </p:cNvPr>
          <p:cNvSpPr txBox="1"/>
          <p:nvPr/>
        </p:nvSpPr>
        <p:spPr>
          <a:xfrm>
            <a:off x="5501405" y="3503629"/>
            <a:ext cx="3642595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100%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de croissance par rapport à 2019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League Spartan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42,5%  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Indice de marché </a:t>
            </a:r>
            <a:r>
              <a:rPr kumimoji="0" lang="fr-FR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Ethibel</a:t>
            </a:r>
            <a: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 ISR</a:t>
            </a:r>
            <a:br>
              <a:rPr kumimoji="0" lang="fr-FR" sz="13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</a:br>
            <a:r>
              <a:rPr kumimoji="0" lang="fr-FR" sz="135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volume total d’investissements durables</a:t>
            </a:r>
            <a:endParaRPr kumimoji="0" lang="en-GB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0ADC48F-B99E-4080-9CB1-00AF5DB09E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7B3528-199A-DB42-9AAD-FE6281524F62}"/>
              </a:ext>
            </a:extLst>
          </p:cNvPr>
          <p:cNvSpPr txBox="1"/>
          <p:nvPr/>
        </p:nvSpPr>
        <p:spPr>
          <a:xfrm>
            <a:off x="389008" y="4525495"/>
            <a:ext cx="241284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ERSIS – Forum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Ethibel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Université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d’Anvers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D778A8A-A821-974A-9CD4-3C06F1FDBCAC}"/>
              </a:ext>
            </a:extLst>
          </p:cNvPr>
          <p:cNvSpPr/>
          <p:nvPr/>
        </p:nvSpPr>
        <p:spPr>
          <a:xfrm>
            <a:off x="406956" y="2530903"/>
            <a:ext cx="8418995" cy="4936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+/-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50%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professionellement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gérés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investis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durables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Europe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25% aux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Etats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Unis</a:t>
            </a:r>
          </a:p>
        </p:txBody>
      </p:sp>
      <p:pic>
        <p:nvPicPr>
          <p:cNvPr id="29" name="Picture 28" descr="Table&#10;&#10;Description automatically generated">
            <a:extLst>
              <a:ext uri="{FF2B5EF4-FFF2-40B4-BE49-F238E27FC236}">
                <a16:creationId xmlns:a16="http://schemas.microsoft.com/office/drawing/2014/main" id="{34ED9DC9-592E-1545-85E5-7157B4AE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82" y="1423300"/>
            <a:ext cx="4933292" cy="1345707"/>
          </a:xfrm>
          <a:prstGeom prst="rect">
            <a:avLst/>
          </a:prstGeom>
        </p:spPr>
      </p:pic>
      <p:pic>
        <p:nvPicPr>
          <p:cNvPr id="32" name="Picture 31" descr="Chart, bar chart&#10;&#10;Description automatically generated">
            <a:extLst>
              <a:ext uri="{FF2B5EF4-FFF2-40B4-BE49-F238E27FC236}">
                <a16:creationId xmlns:a16="http://schemas.microsoft.com/office/drawing/2014/main" id="{D3EC6A38-693E-1C42-A027-FFF93F407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538" y="1352244"/>
            <a:ext cx="2868930" cy="2969423"/>
          </a:xfrm>
          <a:prstGeom prst="rect">
            <a:avLst/>
          </a:prstGeom>
        </p:spPr>
      </p:pic>
      <p:pic>
        <p:nvPicPr>
          <p:cNvPr id="9" name="Picture 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C4EE3BFC-129F-AF41-84B3-378D2A4E9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37" y="4571985"/>
            <a:ext cx="465905" cy="151835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DC71E081-48FD-BD46-B573-FEE3C18E5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48" y="3052237"/>
            <a:ext cx="1248476" cy="310551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D80A9E2C-DEAF-AA4D-9E7E-D1AD83ECAA4E}"/>
              </a:ext>
            </a:extLst>
          </p:cNvPr>
          <p:cNvSpPr/>
          <p:nvPr/>
        </p:nvSpPr>
        <p:spPr>
          <a:xfrm>
            <a:off x="5044526" y="3506402"/>
            <a:ext cx="371148" cy="371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421692A-E32A-F84F-A383-59C9599B5C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63" y="2836955"/>
            <a:ext cx="3540186" cy="157064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F5432AF4-0EF4-F344-B7C7-BA950F126E1E}"/>
              </a:ext>
            </a:extLst>
          </p:cNvPr>
          <p:cNvSpPr/>
          <p:nvPr/>
        </p:nvSpPr>
        <p:spPr>
          <a:xfrm>
            <a:off x="5044526" y="3991259"/>
            <a:ext cx="371148" cy="371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7" name="Graphic 6" descr="Earth globe: Americas with solid fill">
            <a:extLst>
              <a:ext uri="{FF2B5EF4-FFF2-40B4-BE49-F238E27FC236}">
                <a16:creationId xmlns:a16="http://schemas.microsoft.com/office/drawing/2014/main" id="{6A556197-8C67-604C-BFD3-74329869A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514" y="1500154"/>
            <a:ext cx="6858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3DE3364-255C-AD48-B8FA-05B2BE4D1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5089312" y="3550324"/>
            <a:ext cx="266603" cy="20620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353D09E6-8595-C74E-BCD3-E200F382EDB1}"/>
              </a:ext>
            </a:extLst>
          </p:cNvPr>
          <p:cNvSpPr/>
          <p:nvPr/>
        </p:nvSpPr>
        <p:spPr>
          <a:xfrm>
            <a:off x="4805795" y="1381293"/>
            <a:ext cx="971550" cy="9715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689EE9-1156-854D-AC75-78AA1A9B395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 rot="10800000" flipV="1">
            <a:off x="5103256" y="4090507"/>
            <a:ext cx="266603" cy="20620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8A2DF16-5A61-BC40-A6FC-38539CB3B16B}"/>
              </a:ext>
            </a:extLst>
          </p:cNvPr>
          <p:cNvSpPr txBox="1"/>
          <p:nvPr/>
        </p:nvSpPr>
        <p:spPr>
          <a:xfrm>
            <a:off x="5958726" y="1750269"/>
            <a:ext cx="2919517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Arial" panose="020B0604020202020204" pitchFamily="34" charset="0"/>
              </a:rPr>
              <a:t>$35.301 milliards</a:t>
            </a:r>
          </a:p>
        </p:txBody>
      </p:sp>
      <p:pic>
        <p:nvPicPr>
          <p:cNvPr id="58" name="Graphic 57" descr="Earth globe: Americas with solid fill">
            <a:extLst>
              <a:ext uri="{FF2B5EF4-FFF2-40B4-BE49-F238E27FC236}">
                <a16:creationId xmlns:a16="http://schemas.microsoft.com/office/drawing/2014/main" id="{1EA09E56-A34D-F945-8DE5-B559A3F40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7331" y="1475801"/>
            <a:ext cx="685800" cy="685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DBE295-584C-B646-A684-43ECED1BA36C}"/>
              </a:ext>
            </a:extLst>
          </p:cNvPr>
          <p:cNvSpPr txBox="1"/>
          <p:nvPr/>
        </p:nvSpPr>
        <p:spPr>
          <a:xfrm>
            <a:off x="5794668" y="1445903"/>
            <a:ext cx="2965492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Actifs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League Spartan" charset="0"/>
                <a:cs typeface="Arial" panose="020B0604020202020204" pitchFamily="34" charset="0"/>
              </a:rPr>
              <a:t> sous gestion “Green”– Monde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9888164A-D229-C14A-BB7F-E309335E3324}"/>
              </a:ext>
            </a:extLst>
          </p:cNvPr>
          <p:cNvSpPr txBox="1">
            <a:spLocks/>
          </p:cNvSpPr>
          <p:nvPr/>
        </p:nvSpPr>
        <p:spPr>
          <a:xfrm>
            <a:off x="334888" y="772096"/>
            <a:ext cx="8563130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“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Près d’1 Belge sur 2 serait encouragé à investir durablement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 </a:t>
            </a:r>
            <a:endParaRPr kumimoji="0" lang="fr-BE" sz="1200" b="1" i="0" u="none" strike="noStrike" kern="1200" cap="none" spc="225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8D62D36-999D-6C4C-9E31-F97C877F53AF}"/>
              </a:ext>
            </a:extLst>
          </p:cNvPr>
          <p:cNvSpPr txBox="1">
            <a:spLocks/>
          </p:cNvSpPr>
          <p:nvPr/>
        </p:nvSpPr>
        <p:spPr>
          <a:xfrm>
            <a:off x="389008" y="156772"/>
            <a:ext cx="7630654" cy="456671"/>
          </a:xfrm>
          <a:prstGeom prst="rect">
            <a:avLst/>
          </a:prstGeom>
        </p:spPr>
        <p:txBody>
          <a:bodyPr vert="horz" lIns="68580" tIns="34290" rIns="6858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Chiffres clefs sur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l’épargne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et les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investissements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durables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9B96F-F155-4FA0-B4D0-1CC7618A3D46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49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/>
      <p:bldP spid="24" grpId="0"/>
      <p:bldP spid="26" grpId="0"/>
      <p:bldP spid="31" grpId="0" animBg="1"/>
      <p:bldP spid="40" grpId="0" animBg="1"/>
      <p:bldP spid="41" grpId="0" animBg="1"/>
      <p:bldP spid="42" grpId="0"/>
      <p:bldP spid="43" grpId="0"/>
      <p:bldP spid="54" grpId="0" animBg="1"/>
      <p:bldP spid="56" grpId="0"/>
      <p:bldP spid="28" grpId="0"/>
      <p:bldP spid="47" grpId="0" animBg="1"/>
      <p:bldP spid="49" grpId="0" animBg="1"/>
      <p:bldP spid="50" grpId="0" animBg="1"/>
      <p:bldP spid="38" grpId="0" animBg="1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5B68-7370-094F-A7FD-6747BC07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Investissement</a:t>
            </a:r>
            <a:r>
              <a:rPr lang="en-US" dirty="0"/>
              <a:t> et </a:t>
            </a:r>
            <a:r>
              <a:rPr lang="en-US" dirty="0" err="1"/>
              <a:t>durabilité</a:t>
            </a:r>
            <a:r>
              <a:rPr lang="en-US" dirty="0"/>
              <a:t> – </a:t>
            </a:r>
            <a:r>
              <a:rPr lang="en-US" dirty="0" err="1"/>
              <a:t>Vers</a:t>
            </a:r>
            <a:r>
              <a:rPr lang="en-US" dirty="0"/>
              <a:t> un </a:t>
            </a:r>
            <a:r>
              <a:rPr lang="en-US" dirty="0" err="1"/>
              <a:t>langage</a:t>
            </a:r>
            <a:r>
              <a:rPr lang="en-US" dirty="0"/>
              <a:t> </a:t>
            </a:r>
            <a:r>
              <a:rPr lang="en-US" dirty="0" err="1"/>
              <a:t>commun</a:t>
            </a:r>
            <a:r>
              <a:rPr lang="en-US" dirty="0"/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6803F-5844-484C-8702-4B8502B8B53B}"/>
              </a:ext>
            </a:extLst>
          </p:cNvPr>
          <p:cNvSpPr/>
          <p:nvPr/>
        </p:nvSpPr>
        <p:spPr>
          <a:xfrm>
            <a:off x="392487" y="1672909"/>
            <a:ext cx="4443294" cy="15605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0272AA-EA00-465D-ABE4-8277EB4E833B}"/>
              </a:ext>
            </a:extLst>
          </p:cNvPr>
          <p:cNvSpPr/>
          <p:nvPr/>
        </p:nvSpPr>
        <p:spPr>
          <a:xfrm>
            <a:off x="426518" y="1785478"/>
            <a:ext cx="784823" cy="7850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0" name="Picture 29" descr="Label with solid fill">
            <a:extLst>
              <a:ext uri="{FF2B5EF4-FFF2-40B4-BE49-F238E27FC236}">
                <a16:creationId xmlns:a16="http://schemas.microsoft.com/office/drawing/2014/main" id="{D4AF3138-C321-4635-A7AD-92CA991F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2644" y="1898637"/>
            <a:ext cx="592570" cy="59257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A300ED7-8CD1-42EA-935F-C2C2AEF2F154}"/>
              </a:ext>
            </a:extLst>
          </p:cNvPr>
          <p:cNvSpPr/>
          <p:nvPr/>
        </p:nvSpPr>
        <p:spPr>
          <a:xfrm>
            <a:off x="4991252" y="1672909"/>
            <a:ext cx="3765188" cy="28850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C2A3A9-84B6-4A95-BACD-B604A2990C56}"/>
              </a:ext>
            </a:extLst>
          </p:cNvPr>
          <p:cNvSpPr/>
          <p:nvPr/>
        </p:nvSpPr>
        <p:spPr>
          <a:xfrm>
            <a:off x="392487" y="3287506"/>
            <a:ext cx="4430330" cy="12704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0ADC48F-B99E-4080-9CB1-00AF5DB09E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3EC5379-C0AA-1248-A339-C4690BD51D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10" y="1870858"/>
            <a:ext cx="964155" cy="10195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87868C81-E087-B441-AF5F-BA84BEBE7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36" y="1785478"/>
            <a:ext cx="1500293" cy="548300"/>
          </a:xfrm>
          <a:prstGeom prst="rect">
            <a:avLst/>
          </a:prstGeom>
          <a:solidFill>
            <a:schemeClr val="bg1">
              <a:alpha val="98000"/>
            </a:schemeClr>
          </a:solidFill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5E4FB4F-8F08-DC48-8AD6-0699E85D9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99" y="2502083"/>
            <a:ext cx="1571752" cy="491775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824B125A-2A0D-1D47-A40F-286D5293C9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8" y="2533422"/>
            <a:ext cx="940700" cy="59264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BFFB820-0B50-994F-94DD-F8F4372557CD}"/>
              </a:ext>
            </a:extLst>
          </p:cNvPr>
          <p:cNvSpPr/>
          <p:nvPr/>
        </p:nvSpPr>
        <p:spPr>
          <a:xfrm>
            <a:off x="5120500" y="1737773"/>
            <a:ext cx="784823" cy="7850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7" name="Picture 29">
            <a:extLst>
              <a:ext uri="{FF2B5EF4-FFF2-40B4-BE49-F238E27FC236}">
                <a16:creationId xmlns:a16="http://schemas.microsoft.com/office/drawing/2014/main" id="{3BB86AF6-4C14-5F40-8C11-5B3611724F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216625" y="1850932"/>
            <a:ext cx="592570" cy="592570"/>
          </a:xfrm>
          <a:prstGeom prst="rect">
            <a:avLst/>
          </a:prstGeom>
        </p:spPr>
      </p:pic>
      <p:pic>
        <p:nvPicPr>
          <p:cNvPr id="38" name="Picture 37" descr="Text&#10;&#10;Description automatically generated with medium confidence">
            <a:extLst>
              <a:ext uri="{FF2B5EF4-FFF2-40B4-BE49-F238E27FC236}">
                <a16:creationId xmlns:a16="http://schemas.microsoft.com/office/drawing/2014/main" id="{7049AA2E-CE54-FA4E-B1DA-4495BFAD1C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27" y="3709661"/>
            <a:ext cx="1791853" cy="452399"/>
          </a:xfrm>
          <a:prstGeom prst="rect">
            <a:avLst/>
          </a:prstGeom>
        </p:spPr>
      </p:pic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839D58-4F0D-284A-837C-2561461F01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15" y="2169831"/>
            <a:ext cx="1244539" cy="379912"/>
          </a:xfrm>
          <a:prstGeom prst="rect">
            <a:avLst/>
          </a:prstGeom>
        </p:spPr>
      </p:pic>
      <p:pic>
        <p:nvPicPr>
          <p:cNvPr id="45" name="Picture 2" descr="Refinitiv | Interactive Brokers Luxembourg SARL">
            <a:extLst>
              <a:ext uri="{FF2B5EF4-FFF2-40B4-BE49-F238E27FC236}">
                <a16:creationId xmlns:a16="http://schemas.microsoft.com/office/drawing/2014/main" id="{EE7A8C98-7080-854E-A3F7-CA064509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48" y="2905746"/>
            <a:ext cx="16573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89286F94-CE1B-2544-BD0D-8ADE7892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57" y="2050104"/>
            <a:ext cx="1034318" cy="25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56C62CF3-BB9E-DD49-9F16-09982496C6C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90" y="2610532"/>
            <a:ext cx="1108452" cy="559642"/>
          </a:xfrm>
          <a:prstGeom prst="rect">
            <a:avLst/>
          </a:prstGeom>
        </p:spPr>
      </p:pic>
      <p:pic>
        <p:nvPicPr>
          <p:cNvPr id="49" name="Picture 48" descr="Logo, company name&#10;&#10;Description automatically generated">
            <a:extLst>
              <a:ext uri="{FF2B5EF4-FFF2-40B4-BE49-F238E27FC236}">
                <a16:creationId xmlns:a16="http://schemas.microsoft.com/office/drawing/2014/main" id="{22BF3070-E5A6-BD48-978C-B82FA5FCDA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27" y="3516113"/>
            <a:ext cx="968578" cy="522379"/>
          </a:xfrm>
          <a:prstGeom prst="rect">
            <a:avLst/>
          </a:prstGeom>
        </p:spPr>
      </p:pic>
      <p:pic>
        <p:nvPicPr>
          <p:cNvPr id="25" name="Graphic 24" descr="Traffic light with solid fill">
            <a:extLst>
              <a:ext uri="{FF2B5EF4-FFF2-40B4-BE49-F238E27FC236}">
                <a16:creationId xmlns:a16="http://schemas.microsoft.com/office/drawing/2014/main" id="{85C790A5-C1C2-EF48-8EB2-7D70887D2D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7883" y="3376862"/>
            <a:ext cx="685800" cy="685800"/>
          </a:xfrm>
          <a:prstGeom prst="rect">
            <a:avLst/>
          </a:prstGeom>
        </p:spPr>
      </p:pic>
      <p:pic>
        <p:nvPicPr>
          <p:cNvPr id="55" name="Graphic 54" descr="Traffic light with solid fill">
            <a:extLst>
              <a:ext uri="{FF2B5EF4-FFF2-40B4-BE49-F238E27FC236}">
                <a16:creationId xmlns:a16="http://schemas.microsoft.com/office/drawing/2014/main" id="{8DC18ACD-BC7F-AB4C-B1F3-B41622DDCA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29043" y="3366761"/>
            <a:ext cx="685800" cy="6858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90BF608-4309-0746-975C-1C94FD163FAD}"/>
              </a:ext>
            </a:extLst>
          </p:cNvPr>
          <p:cNvSpPr txBox="1"/>
          <p:nvPr/>
        </p:nvSpPr>
        <p:spPr>
          <a:xfrm>
            <a:off x="2601945" y="4014089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5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Art. </a:t>
            </a: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8</a:t>
            </a:r>
          </a:p>
        </p:txBody>
      </p:sp>
      <p:pic>
        <p:nvPicPr>
          <p:cNvPr id="58" name="Graphic 57" descr="Traffic light with solid fill">
            <a:extLst>
              <a:ext uri="{FF2B5EF4-FFF2-40B4-BE49-F238E27FC236}">
                <a16:creationId xmlns:a16="http://schemas.microsoft.com/office/drawing/2014/main" id="{905F641D-8CF7-A947-BD3D-29852D86B23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10202" y="3390798"/>
            <a:ext cx="685800" cy="685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F7138FF-5285-EB47-B15D-2E376ABD7B30}"/>
              </a:ext>
            </a:extLst>
          </p:cNvPr>
          <p:cNvSpPr txBox="1"/>
          <p:nvPr/>
        </p:nvSpPr>
        <p:spPr>
          <a:xfrm>
            <a:off x="1522647" y="4001872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5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Art. </a:t>
            </a: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4F52FFE-02A4-DB41-8B20-C64DE2A14F26}"/>
              </a:ext>
            </a:extLst>
          </p:cNvPr>
          <p:cNvSpPr/>
          <p:nvPr/>
        </p:nvSpPr>
        <p:spPr>
          <a:xfrm>
            <a:off x="387561" y="3331362"/>
            <a:ext cx="784823" cy="7850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349522B-7B4E-634F-AE5E-881BF7499977}"/>
              </a:ext>
            </a:extLst>
          </p:cNvPr>
          <p:cNvSpPr txBox="1"/>
          <p:nvPr/>
        </p:nvSpPr>
        <p:spPr>
          <a:xfrm>
            <a:off x="3736369" y="401408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5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Art. </a:t>
            </a: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9</a:t>
            </a:r>
          </a:p>
        </p:txBody>
      </p:sp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0CAE2EF2-78F1-DB4B-81F0-8723196091C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500029" y="3532200"/>
            <a:ext cx="541556" cy="323374"/>
          </a:xfrm>
          <a:prstGeom prst="rect">
            <a:avLst/>
          </a:prstGeom>
        </p:spPr>
      </p:pic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4025D028-E90A-3F45-B868-A5A391FB211F}"/>
              </a:ext>
            </a:extLst>
          </p:cNvPr>
          <p:cNvSpPr txBox="1">
            <a:spLocks/>
          </p:cNvSpPr>
          <p:nvPr/>
        </p:nvSpPr>
        <p:spPr>
          <a:xfrm>
            <a:off x="387560" y="1116415"/>
            <a:ext cx="8563130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“S</a:t>
            </a:r>
            <a:r>
              <a:rPr kumimoji="0" lang="fr-FR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euls</a:t>
            </a:r>
            <a:r>
              <a:rPr kumimoji="0" lang="fr-FR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16% des Belges se disent assez bien à très bien informés quant aux possibilités d’investir durablement</a:t>
            </a:r>
            <a:r>
              <a:rPr kumimoji="0" lang="en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</a:t>
            </a:r>
            <a:endParaRPr kumimoji="0" lang="en-US" sz="1200" b="1" i="0" u="none" strike="noStrike" kern="1200" cap="none" spc="225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FBEB2F2-82BD-A34E-9175-CF84E3CCF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BB0793-6EAB-4025-A021-A2DF6A764E44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08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1" grpId="0" animBg="1"/>
      <p:bldP spid="40" grpId="0" animBg="1"/>
      <p:bldP spid="36" grpId="0" animBg="1"/>
      <p:bldP spid="62" grpId="0"/>
      <p:bldP spid="50" grpId="0"/>
      <p:bldP spid="59" grpId="0" animBg="1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260272AA-EA00-465D-ABE4-8277EB4E833B}"/>
              </a:ext>
            </a:extLst>
          </p:cNvPr>
          <p:cNvSpPr/>
          <p:nvPr/>
        </p:nvSpPr>
        <p:spPr>
          <a:xfrm>
            <a:off x="1137942" y="2111058"/>
            <a:ext cx="592571" cy="5426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0" name="Picture 29" descr="Label with solid fill">
            <a:extLst>
              <a:ext uri="{FF2B5EF4-FFF2-40B4-BE49-F238E27FC236}">
                <a16:creationId xmlns:a16="http://schemas.microsoft.com/office/drawing/2014/main" id="{D4AF3138-C321-4635-A7AD-92CA991F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80504" y="2126398"/>
            <a:ext cx="511940" cy="511940"/>
          </a:xfrm>
          <a:prstGeom prst="rect">
            <a:avLst/>
          </a:prstGeom>
        </p:spPr>
      </p:pic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0ADC48F-B99E-4080-9CB1-00AF5DB09E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BFFB820-0B50-994F-94DD-F8F4372557CD}"/>
              </a:ext>
            </a:extLst>
          </p:cNvPr>
          <p:cNvSpPr/>
          <p:nvPr/>
        </p:nvSpPr>
        <p:spPr>
          <a:xfrm>
            <a:off x="2508389" y="2071756"/>
            <a:ext cx="567000" cy="567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37" name="Picture 29">
            <a:extLst>
              <a:ext uri="{FF2B5EF4-FFF2-40B4-BE49-F238E27FC236}">
                <a16:creationId xmlns:a16="http://schemas.microsoft.com/office/drawing/2014/main" id="{3BB86AF6-4C14-5F40-8C11-5B3611724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49440" y="2109281"/>
            <a:ext cx="503765" cy="503765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A4F52FFE-02A4-DB41-8B20-C64DE2A14F26}"/>
              </a:ext>
            </a:extLst>
          </p:cNvPr>
          <p:cNvSpPr/>
          <p:nvPr/>
        </p:nvSpPr>
        <p:spPr>
          <a:xfrm>
            <a:off x="1806613" y="2087586"/>
            <a:ext cx="567000" cy="567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4" name="Picture 63" descr="Text&#10;&#10;Description automatically generated">
            <a:extLst>
              <a:ext uri="{FF2B5EF4-FFF2-40B4-BE49-F238E27FC236}">
                <a16:creationId xmlns:a16="http://schemas.microsoft.com/office/drawing/2014/main" id="{0CAE2EF2-78F1-DB4B-81F0-8723196091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1875144" y="2242962"/>
            <a:ext cx="443969" cy="26510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EDB4B80E-503B-3A45-8C5D-37BFF2DBC133}"/>
              </a:ext>
            </a:extLst>
          </p:cNvPr>
          <p:cNvSpPr txBox="1">
            <a:spLocks/>
          </p:cNvSpPr>
          <p:nvPr/>
        </p:nvSpPr>
        <p:spPr>
          <a:xfrm>
            <a:off x="1280640" y="1782164"/>
            <a:ext cx="2536708" cy="265929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Fonds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d’investissement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4055C8C-98FB-874F-97B3-85F9CB49F73A}"/>
              </a:ext>
            </a:extLst>
          </p:cNvPr>
          <p:cNvSpPr txBox="1">
            <a:spLocks/>
          </p:cNvSpPr>
          <p:nvPr/>
        </p:nvSpPr>
        <p:spPr>
          <a:xfrm>
            <a:off x="5849314" y="2490251"/>
            <a:ext cx="3468131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Obligations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6598D9C-7DE5-624F-8AC0-4C4EEE2481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46" y="2846169"/>
            <a:ext cx="788754" cy="283007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6A564067-6785-0F44-8409-FFF2600BC711}"/>
              </a:ext>
            </a:extLst>
          </p:cNvPr>
          <p:cNvSpPr/>
          <p:nvPr/>
        </p:nvSpPr>
        <p:spPr>
          <a:xfrm>
            <a:off x="5605887" y="2360168"/>
            <a:ext cx="486000" cy="486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F6DC5061-4369-FE48-A77E-BFC8129BEC9A}"/>
              </a:ext>
            </a:extLst>
          </p:cNvPr>
          <p:cNvSpPr txBox="1">
            <a:spLocks/>
          </p:cNvSpPr>
          <p:nvPr/>
        </p:nvSpPr>
        <p:spPr>
          <a:xfrm>
            <a:off x="286447" y="1055024"/>
            <a:ext cx="8563130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”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 tiers des Belges ne savent pas via quels produits il est possible d’investir durablement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” </a:t>
            </a:r>
            <a:endParaRPr kumimoji="0" lang="fr-BE" sz="1200" b="1" i="0" u="none" strike="noStrike" kern="1200" cap="none" spc="225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C666CD-0A7A-F748-A306-FAF030272AEF}"/>
              </a:ext>
            </a:extLst>
          </p:cNvPr>
          <p:cNvSpPr/>
          <p:nvPr/>
        </p:nvSpPr>
        <p:spPr>
          <a:xfrm>
            <a:off x="3667406" y="2127673"/>
            <a:ext cx="429504" cy="41374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9CADFF8-C4D4-4E4E-94CA-726158272619}"/>
              </a:ext>
            </a:extLst>
          </p:cNvPr>
          <p:cNvSpPr/>
          <p:nvPr/>
        </p:nvSpPr>
        <p:spPr>
          <a:xfrm>
            <a:off x="4532712" y="1906761"/>
            <a:ext cx="505909" cy="48734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796C7FA-FEDA-144F-9BDE-AEFD02AF612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3658845" y="2144116"/>
            <a:ext cx="429505" cy="3221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276EBC8-4F47-A74A-8F6D-59E01583A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4599779" y="1955698"/>
            <a:ext cx="381058" cy="330251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B14C2A60-D3E7-7D46-B034-5DA9AFF0801A}"/>
              </a:ext>
            </a:extLst>
          </p:cNvPr>
          <p:cNvSpPr/>
          <p:nvPr/>
        </p:nvSpPr>
        <p:spPr>
          <a:xfrm>
            <a:off x="5438327" y="3181000"/>
            <a:ext cx="505909" cy="4873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raphic 10" descr="Piggy Bank">
            <a:extLst>
              <a:ext uri="{FF2B5EF4-FFF2-40B4-BE49-F238E27FC236}">
                <a16:creationId xmlns:a16="http://schemas.microsoft.com/office/drawing/2014/main" id="{E05D0833-987C-5D4E-8AE7-A05E6A6AE955}"/>
              </a:ext>
            </a:extLst>
          </p:cNvPr>
          <p:cNvSpPr/>
          <p:nvPr/>
        </p:nvSpPr>
        <p:spPr>
          <a:xfrm>
            <a:off x="5543766" y="3262073"/>
            <a:ext cx="364341" cy="261371"/>
          </a:xfrm>
          <a:custGeom>
            <a:avLst/>
            <a:gdLst>
              <a:gd name="connsiteX0" fmla="*/ 723900 w 809715"/>
              <a:gd name="connsiteY0" fmla="*/ 305813 h 602993"/>
              <a:gd name="connsiteX1" fmla="*/ 712470 w 809715"/>
              <a:gd name="connsiteY1" fmla="*/ 300098 h 602993"/>
              <a:gd name="connsiteX2" fmla="*/ 704850 w 809715"/>
              <a:gd name="connsiteY2" fmla="*/ 278191 h 602993"/>
              <a:gd name="connsiteX3" fmla="*/ 721043 w 809715"/>
              <a:gd name="connsiteY3" fmla="*/ 250568 h 602993"/>
              <a:gd name="connsiteX4" fmla="*/ 721995 w 809715"/>
              <a:gd name="connsiteY4" fmla="*/ 249616 h 602993"/>
              <a:gd name="connsiteX5" fmla="*/ 742950 w 809715"/>
              <a:gd name="connsiteY5" fmla="*/ 277238 h 602993"/>
              <a:gd name="connsiteX6" fmla="*/ 723900 w 809715"/>
              <a:gd name="connsiteY6" fmla="*/ 305813 h 602993"/>
              <a:gd name="connsiteX7" fmla="*/ 464820 w 809715"/>
              <a:gd name="connsiteY7" fmla="*/ 118171 h 602993"/>
              <a:gd name="connsiteX8" fmla="*/ 447675 w 809715"/>
              <a:gd name="connsiteY8" fmla="*/ 129601 h 602993"/>
              <a:gd name="connsiteX9" fmla="*/ 440055 w 809715"/>
              <a:gd name="connsiteY9" fmla="*/ 127696 h 602993"/>
              <a:gd name="connsiteX10" fmla="*/ 344805 w 809715"/>
              <a:gd name="connsiteY10" fmla="*/ 105788 h 602993"/>
              <a:gd name="connsiteX11" fmla="*/ 290513 w 809715"/>
              <a:gd name="connsiteY11" fmla="*/ 113408 h 602993"/>
              <a:gd name="connsiteX12" fmla="*/ 266700 w 809715"/>
              <a:gd name="connsiteY12" fmla="*/ 100073 h 602993"/>
              <a:gd name="connsiteX13" fmla="*/ 280035 w 809715"/>
              <a:gd name="connsiteY13" fmla="*/ 76261 h 602993"/>
              <a:gd name="connsiteX14" fmla="*/ 343853 w 809715"/>
              <a:gd name="connsiteY14" fmla="*/ 67688 h 602993"/>
              <a:gd name="connsiteX15" fmla="*/ 454343 w 809715"/>
              <a:gd name="connsiteY15" fmla="*/ 92453 h 602993"/>
              <a:gd name="connsiteX16" fmla="*/ 464820 w 809715"/>
              <a:gd name="connsiteY16" fmla="*/ 118171 h 602993"/>
              <a:gd name="connsiteX17" fmla="*/ 793433 w 809715"/>
              <a:gd name="connsiteY17" fmla="*/ 191513 h 602993"/>
              <a:gd name="connsiteX18" fmla="*/ 716280 w 809715"/>
              <a:gd name="connsiteY18" fmla="*/ 207706 h 602993"/>
              <a:gd name="connsiteX19" fmla="*/ 630555 w 809715"/>
              <a:gd name="connsiteY19" fmla="*/ 213421 h 602993"/>
              <a:gd name="connsiteX20" fmla="*/ 342900 w 809715"/>
              <a:gd name="connsiteY20" fmla="*/ 29588 h 602993"/>
              <a:gd name="connsiteX21" fmla="*/ 223838 w 809715"/>
              <a:gd name="connsiteY21" fmla="*/ 56258 h 602993"/>
              <a:gd name="connsiteX22" fmla="*/ 106680 w 809715"/>
              <a:gd name="connsiteY22" fmla="*/ 1013 h 602993"/>
              <a:gd name="connsiteX23" fmla="*/ 93345 w 809715"/>
              <a:gd name="connsiteY23" fmla="*/ 12443 h 602993"/>
              <a:gd name="connsiteX24" fmla="*/ 131445 w 809715"/>
              <a:gd name="connsiteY24" fmla="*/ 120076 h 602993"/>
              <a:gd name="connsiteX25" fmla="*/ 76200 w 809715"/>
              <a:gd name="connsiteY25" fmla="*/ 201991 h 602993"/>
              <a:gd name="connsiteX26" fmla="*/ 62865 w 809715"/>
              <a:gd name="connsiteY26" fmla="*/ 213421 h 602993"/>
              <a:gd name="connsiteX27" fmla="*/ 28575 w 809715"/>
              <a:gd name="connsiteY27" fmla="*/ 221993 h 602993"/>
              <a:gd name="connsiteX28" fmla="*/ 0 w 809715"/>
              <a:gd name="connsiteY28" fmla="*/ 259141 h 602993"/>
              <a:gd name="connsiteX29" fmla="*/ 0 w 809715"/>
              <a:gd name="connsiteY29" fmla="*/ 333436 h 602993"/>
              <a:gd name="connsiteX30" fmla="*/ 28575 w 809715"/>
              <a:gd name="connsiteY30" fmla="*/ 370583 h 602993"/>
              <a:gd name="connsiteX31" fmla="*/ 63818 w 809715"/>
              <a:gd name="connsiteY31" fmla="*/ 379156 h 602993"/>
              <a:gd name="connsiteX32" fmla="*/ 77153 w 809715"/>
              <a:gd name="connsiteY32" fmla="*/ 390586 h 602993"/>
              <a:gd name="connsiteX33" fmla="*/ 148590 w 809715"/>
              <a:gd name="connsiteY33" fmla="*/ 488693 h 602993"/>
              <a:gd name="connsiteX34" fmla="*/ 155258 w 809715"/>
              <a:gd name="connsiteY34" fmla="*/ 500123 h 602993"/>
              <a:gd name="connsiteX35" fmla="*/ 169545 w 809715"/>
              <a:gd name="connsiteY35" fmla="*/ 586801 h 602993"/>
              <a:gd name="connsiteX36" fmla="*/ 188595 w 809715"/>
              <a:gd name="connsiteY36" fmla="*/ 602993 h 602993"/>
              <a:gd name="connsiteX37" fmla="*/ 251460 w 809715"/>
              <a:gd name="connsiteY37" fmla="*/ 602993 h 602993"/>
              <a:gd name="connsiteX38" fmla="*/ 270510 w 809715"/>
              <a:gd name="connsiteY38" fmla="*/ 586801 h 602993"/>
              <a:gd name="connsiteX39" fmla="*/ 275273 w 809715"/>
              <a:gd name="connsiteY39" fmla="*/ 556321 h 602993"/>
              <a:gd name="connsiteX40" fmla="*/ 343853 w 809715"/>
              <a:gd name="connsiteY40" fmla="*/ 564893 h 602993"/>
              <a:gd name="connsiteX41" fmla="*/ 421005 w 809715"/>
              <a:gd name="connsiteY41" fmla="*/ 554416 h 602993"/>
              <a:gd name="connsiteX42" fmla="*/ 426720 w 809715"/>
              <a:gd name="connsiteY42" fmla="*/ 586801 h 602993"/>
              <a:gd name="connsiteX43" fmla="*/ 445770 w 809715"/>
              <a:gd name="connsiteY43" fmla="*/ 602993 h 602993"/>
              <a:gd name="connsiteX44" fmla="*/ 508635 w 809715"/>
              <a:gd name="connsiteY44" fmla="*/ 602993 h 602993"/>
              <a:gd name="connsiteX45" fmla="*/ 527685 w 809715"/>
              <a:gd name="connsiteY45" fmla="*/ 586801 h 602993"/>
              <a:gd name="connsiteX46" fmla="*/ 541973 w 809715"/>
              <a:gd name="connsiteY46" fmla="*/ 500123 h 602993"/>
              <a:gd name="connsiteX47" fmla="*/ 548640 w 809715"/>
              <a:gd name="connsiteY47" fmla="*/ 488693 h 602993"/>
              <a:gd name="connsiteX48" fmla="*/ 647700 w 809715"/>
              <a:gd name="connsiteY48" fmla="*/ 296288 h 602993"/>
              <a:gd name="connsiteX49" fmla="*/ 641985 w 809715"/>
              <a:gd name="connsiteY49" fmla="*/ 249616 h 602993"/>
              <a:gd name="connsiteX50" fmla="*/ 677228 w 809715"/>
              <a:gd name="connsiteY50" fmla="*/ 242948 h 602993"/>
              <a:gd name="connsiteX51" fmla="*/ 666750 w 809715"/>
              <a:gd name="connsiteY51" fmla="*/ 277238 h 602993"/>
              <a:gd name="connsiteX52" fmla="*/ 685800 w 809715"/>
              <a:gd name="connsiteY52" fmla="*/ 327721 h 602993"/>
              <a:gd name="connsiteX53" fmla="*/ 723900 w 809715"/>
              <a:gd name="connsiteY53" fmla="*/ 344866 h 602993"/>
              <a:gd name="connsiteX54" fmla="*/ 781050 w 809715"/>
              <a:gd name="connsiteY54" fmla="*/ 278191 h 602993"/>
              <a:gd name="connsiteX55" fmla="*/ 761048 w 809715"/>
              <a:gd name="connsiteY55" fmla="*/ 231518 h 602993"/>
              <a:gd name="connsiteX56" fmla="*/ 787718 w 809715"/>
              <a:gd name="connsiteY56" fmla="*/ 229613 h 602993"/>
              <a:gd name="connsiteX57" fmla="*/ 809625 w 809715"/>
              <a:gd name="connsiteY57" fmla="*/ 213421 h 602993"/>
              <a:gd name="connsiteX58" fmla="*/ 793433 w 809715"/>
              <a:gd name="connsiteY58" fmla="*/ 191513 h 60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809715" h="602993">
                <a:moveTo>
                  <a:pt x="723900" y="305813"/>
                </a:moveTo>
                <a:cubicBezTo>
                  <a:pt x="719138" y="305813"/>
                  <a:pt x="715328" y="302956"/>
                  <a:pt x="712470" y="300098"/>
                </a:cubicBezTo>
                <a:cubicBezTo>
                  <a:pt x="707708" y="295336"/>
                  <a:pt x="704850" y="286763"/>
                  <a:pt x="704850" y="278191"/>
                </a:cubicBezTo>
                <a:cubicBezTo>
                  <a:pt x="704850" y="265808"/>
                  <a:pt x="713423" y="256283"/>
                  <a:pt x="721043" y="250568"/>
                </a:cubicBezTo>
                <a:lnTo>
                  <a:pt x="721995" y="249616"/>
                </a:lnTo>
                <a:cubicBezTo>
                  <a:pt x="740093" y="259141"/>
                  <a:pt x="742950" y="268666"/>
                  <a:pt x="742950" y="277238"/>
                </a:cubicBezTo>
                <a:cubicBezTo>
                  <a:pt x="742950" y="292478"/>
                  <a:pt x="734378" y="305813"/>
                  <a:pt x="723900" y="305813"/>
                </a:cubicBezTo>
                <a:close/>
                <a:moveTo>
                  <a:pt x="464820" y="118171"/>
                </a:moveTo>
                <a:cubicBezTo>
                  <a:pt x="461963" y="124838"/>
                  <a:pt x="454343" y="129601"/>
                  <a:pt x="447675" y="129601"/>
                </a:cubicBezTo>
                <a:cubicBezTo>
                  <a:pt x="444818" y="129601"/>
                  <a:pt x="441960" y="128648"/>
                  <a:pt x="440055" y="127696"/>
                </a:cubicBezTo>
                <a:cubicBezTo>
                  <a:pt x="409575" y="113408"/>
                  <a:pt x="376238" y="105788"/>
                  <a:pt x="344805" y="105788"/>
                </a:cubicBezTo>
                <a:cubicBezTo>
                  <a:pt x="326708" y="105788"/>
                  <a:pt x="308610" y="108646"/>
                  <a:pt x="290513" y="113408"/>
                </a:cubicBezTo>
                <a:cubicBezTo>
                  <a:pt x="280035" y="116266"/>
                  <a:pt x="269558" y="110551"/>
                  <a:pt x="266700" y="100073"/>
                </a:cubicBezTo>
                <a:cubicBezTo>
                  <a:pt x="263843" y="89596"/>
                  <a:pt x="269558" y="79118"/>
                  <a:pt x="280035" y="76261"/>
                </a:cubicBezTo>
                <a:cubicBezTo>
                  <a:pt x="300990" y="70546"/>
                  <a:pt x="322898" y="67688"/>
                  <a:pt x="343853" y="67688"/>
                </a:cubicBezTo>
                <a:cubicBezTo>
                  <a:pt x="380048" y="67688"/>
                  <a:pt x="419100" y="76261"/>
                  <a:pt x="454343" y="92453"/>
                </a:cubicBezTo>
                <a:cubicBezTo>
                  <a:pt x="464820" y="97216"/>
                  <a:pt x="469583" y="108646"/>
                  <a:pt x="464820" y="118171"/>
                </a:cubicBezTo>
                <a:close/>
                <a:moveTo>
                  <a:pt x="793433" y="191513"/>
                </a:moveTo>
                <a:cubicBezTo>
                  <a:pt x="769620" y="187703"/>
                  <a:pt x="740093" y="194371"/>
                  <a:pt x="716280" y="207706"/>
                </a:cubicBezTo>
                <a:cubicBezTo>
                  <a:pt x="694373" y="202943"/>
                  <a:pt x="661035" y="202943"/>
                  <a:pt x="630555" y="213421"/>
                </a:cubicBezTo>
                <a:cubicBezTo>
                  <a:pt x="585788" y="106741"/>
                  <a:pt x="461010" y="29588"/>
                  <a:pt x="342900" y="29588"/>
                </a:cubicBezTo>
                <a:cubicBezTo>
                  <a:pt x="301943" y="29588"/>
                  <a:pt x="260985" y="39113"/>
                  <a:pt x="223838" y="56258"/>
                </a:cubicBezTo>
                <a:lnTo>
                  <a:pt x="106680" y="1013"/>
                </a:lnTo>
                <a:cubicBezTo>
                  <a:pt x="99060" y="-2797"/>
                  <a:pt x="90488" y="4823"/>
                  <a:pt x="93345" y="12443"/>
                </a:cubicBezTo>
                <a:lnTo>
                  <a:pt x="131445" y="120076"/>
                </a:lnTo>
                <a:cubicBezTo>
                  <a:pt x="108585" y="143888"/>
                  <a:pt x="89535" y="171511"/>
                  <a:pt x="76200" y="201991"/>
                </a:cubicBezTo>
                <a:cubicBezTo>
                  <a:pt x="74295" y="207706"/>
                  <a:pt x="69533" y="211516"/>
                  <a:pt x="62865" y="213421"/>
                </a:cubicBezTo>
                <a:lnTo>
                  <a:pt x="28575" y="221993"/>
                </a:lnTo>
                <a:cubicBezTo>
                  <a:pt x="11430" y="225803"/>
                  <a:pt x="0" y="241043"/>
                  <a:pt x="0" y="259141"/>
                </a:cubicBezTo>
                <a:lnTo>
                  <a:pt x="0" y="333436"/>
                </a:lnTo>
                <a:cubicBezTo>
                  <a:pt x="0" y="350581"/>
                  <a:pt x="11430" y="365821"/>
                  <a:pt x="28575" y="370583"/>
                </a:cubicBezTo>
                <a:lnTo>
                  <a:pt x="63818" y="379156"/>
                </a:lnTo>
                <a:cubicBezTo>
                  <a:pt x="69533" y="381061"/>
                  <a:pt x="74295" y="384871"/>
                  <a:pt x="77153" y="390586"/>
                </a:cubicBezTo>
                <a:cubicBezTo>
                  <a:pt x="93345" y="427733"/>
                  <a:pt x="118110" y="461071"/>
                  <a:pt x="148590" y="488693"/>
                </a:cubicBezTo>
                <a:cubicBezTo>
                  <a:pt x="151448" y="491551"/>
                  <a:pt x="154305" y="495361"/>
                  <a:pt x="155258" y="500123"/>
                </a:cubicBezTo>
                <a:lnTo>
                  <a:pt x="169545" y="586801"/>
                </a:lnTo>
                <a:cubicBezTo>
                  <a:pt x="171450" y="596326"/>
                  <a:pt x="179070" y="602993"/>
                  <a:pt x="188595" y="602993"/>
                </a:cubicBezTo>
                <a:lnTo>
                  <a:pt x="251460" y="602993"/>
                </a:lnTo>
                <a:cubicBezTo>
                  <a:pt x="260985" y="602993"/>
                  <a:pt x="268605" y="596326"/>
                  <a:pt x="270510" y="586801"/>
                </a:cubicBezTo>
                <a:lnTo>
                  <a:pt x="275273" y="556321"/>
                </a:lnTo>
                <a:cubicBezTo>
                  <a:pt x="297180" y="562036"/>
                  <a:pt x="320040" y="564893"/>
                  <a:pt x="343853" y="564893"/>
                </a:cubicBezTo>
                <a:cubicBezTo>
                  <a:pt x="369570" y="564893"/>
                  <a:pt x="396240" y="561083"/>
                  <a:pt x="421005" y="554416"/>
                </a:cubicBezTo>
                <a:lnTo>
                  <a:pt x="426720" y="586801"/>
                </a:lnTo>
                <a:cubicBezTo>
                  <a:pt x="428625" y="596326"/>
                  <a:pt x="436245" y="602993"/>
                  <a:pt x="445770" y="602993"/>
                </a:cubicBezTo>
                <a:lnTo>
                  <a:pt x="508635" y="602993"/>
                </a:lnTo>
                <a:cubicBezTo>
                  <a:pt x="518160" y="602993"/>
                  <a:pt x="525780" y="596326"/>
                  <a:pt x="527685" y="586801"/>
                </a:cubicBezTo>
                <a:lnTo>
                  <a:pt x="541973" y="500123"/>
                </a:lnTo>
                <a:cubicBezTo>
                  <a:pt x="542925" y="495361"/>
                  <a:pt x="544830" y="491551"/>
                  <a:pt x="548640" y="488693"/>
                </a:cubicBezTo>
                <a:cubicBezTo>
                  <a:pt x="606743" y="438211"/>
                  <a:pt x="647700" y="371536"/>
                  <a:pt x="647700" y="296288"/>
                </a:cubicBezTo>
                <a:cubicBezTo>
                  <a:pt x="647700" y="280096"/>
                  <a:pt x="645795" y="264856"/>
                  <a:pt x="641985" y="249616"/>
                </a:cubicBezTo>
                <a:cubicBezTo>
                  <a:pt x="653415" y="245806"/>
                  <a:pt x="665798" y="242948"/>
                  <a:pt x="677228" y="242948"/>
                </a:cubicBezTo>
                <a:cubicBezTo>
                  <a:pt x="670560" y="253426"/>
                  <a:pt x="666750" y="264856"/>
                  <a:pt x="666750" y="277238"/>
                </a:cubicBezTo>
                <a:cubicBezTo>
                  <a:pt x="665798" y="296288"/>
                  <a:pt x="673418" y="314386"/>
                  <a:pt x="685800" y="327721"/>
                </a:cubicBezTo>
                <a:cubicBezTo>
                  <a:pt x="696278" y="338198"/>
                  <a:pt x="709613" y="344866"/>
                  <a:pt x="723900" y="344866"/>
                </a:cubicBezTo>
                <a:cubicBezTo>
                  <a:pt x="755333" y="344866"/>
                  <a:pt x="781050" y="315338"/>
                  <a:pt x="781050" y="278191"/>
                </a:cubicBezTo>
                <a:cubicBezTo>
                  <a:pt x="781050" y="260093"/>
                  <a:pt x="774383" y="243901"/>
                  <a:pt x="761048" y="231518"/>
                </a:cubicBezTo>
                <a:cubicBezTo>
                  <a:pt x="770573" y="229613"/>
                  <a:pt x="779145" y="228661"/>
                  <a:pt x="787718" y="229613"/>
                </a:cubicBezTo>
                <a:cubicBezTo>
                  <a:pt x="798195" y="231518"/>
                  <a:pt x="807720" y="223898"/>
                  <a:pt x="809625" y="213421"/>
                </a:cubicBezTo>
                <a:cubicBezTo>
                  <a:pt x="810578" y="202943"/>
                  <a:pt x="803910" y="193418"/>
                  <a:pt x="793433" y="191513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3" name="Freeform 627">
            <a:extLst>
              <a:ext uri="{FF2B5EF4-FFF2-40B4-BE49-F238E27FC236}">
                <a16:creationId xmlns:a16="http://schemas.microsoft.com/office/drawing/2014/main" id="{949BBE77-B0A0-6A44-A279-B0737EE78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281" y="2437845"/>
            <a:ext cx="324546" cy="312640"/>
          </a:xfrm>
          <a:custGeom>
            <a:avLst/>
            <a:gdLst/>
            <a:ahLst/>
            <a:cxnLst/>
            <a:rect l="0" t="0" r="r" b="b"/>
            <a:pathLst>
              <a:path w="305313" h="306027">
                <a:moveTo>
                  <a:pt x="154242" y="203038"/>
                </a:moveTo>
                <a:lnTo>
                  <a:pt x="112949" y="244089"/>
                </a:lnTo>
                <a:lnTo>
                  <a:pt x="112949" y="298465"/>
                </a:lnTo>
                <a:lnTo>
                  <a:pt x="195535" y="298465"/>
                </a:lnTo>
                <a:lnTo>
                  <a:pt x="195535" y="244089"/>
                </a:lnTo>
                <a:lnTo>
                  <a:pt x="154242" y="203038"/>
                </a:lnTo>
                <a:close/>
                <a:moveTo>
                  <a:pt x="239846" y="195116"/>
                </a:moveTo>
                <a:cubicBezTo>
                  <a:pt x="241277" y="193675"/>
                  <a:pt x="243424" y="193675"/>
                  <a:pt x="245212" y="195116"/>
                </a:cubicBezTo>
                <a:lnTo>
                  <a:pt x="304241" y="254893"/>
                </a:lnTo>
                <a:cubicBezTo>
                  <a:pt x="305671" y="256333"/>
                  <a:pt x="305671" y="258494"/>
                  <a:pt x="304241" y="260294"/>
                </a:cubicBezTo>
                <a:cubicBezTo>
                  <a:pt x="303167" y="261734"/>
                  <a:pt x="300663" y="261734"/>
                  <a:pt x="299232" y="260294"/>
                </a:cubicBezTo>
                <a:lnTo>
                  <a:pt x="290646" y="251291"/>
                </a:lnTo>
                <a:lnTo>
                  <a:pt x="290646" y="302066"/>
                </a:lnTo>
                <a:cubicBezTo>
                  <a:pt x="290646" y="304227"/>
                  <a:pt x="288857" y="306027"/>
                  <a:pt x="286711" y="306027"/>
                </a:cubicBezTo>
                <a:lnTo>
                  <a:pt x="213015" y="306027"/>
                </a:lnTo>
                <a:cubicBezTo>
                  <a:pt x="210869" y="306027"/>
                  <a:pt x="209080" y="304227"/>
                  <a:pt x="209080" y="302066"/>
                </a:cubicBezTo>
                <a:cubicBezTo>
                  <a:pt x="209080" y="300265"/>
                  <a:pt x="210869" y="298465"/>
                  <a:pt x="213015" y="298465"/>
                </a:cubicBezTo>
                <a:lnTo>
                  <a:pt x="283133" y="298465"/>
                </a:lnTo>
                <a:lnTo>
                  <a:pt x="283133" y="244089"/>
                </a:lnTo>
                <a:lnTo>
                  <a:pt x="242708" y="203038"/>
                </a:lnTo>
                <a:lnTo>
                  <a:pt x="211226" y="234727"/>
                </a:lnTo>
                <a:cubicBezTo>
                  <a:pt x="209795" y="236167"/>
                  <a:pt x="207291" y="236167"/>
                  <a:pt x="205860" y="234727"/>
                </a:cubicBezTo>
                <a:cubicBezTo>
                  <a:pt x="204429" y="232926"/>
                  <a:pt x="204429" y="230766"/>
                  <a:pt x="205860" y="229325"/>
                </a:cubicBezTo>
                <a:lnTo>
                  <a:pt x="239846" y="195116"/>
                </a:lnTo>
                <a:close/>
                <a:moveTo>
                  <a:pt x="151707" y="195116"/>
                </a:moveTo>
                <a:cubicBezTo>
                  <a:pt x="153155" y="193675"/>
                  <a:pt x="155329" y="193675"/>
                  <a:pt x="156778" y="195116"/>
                </a:cubicBezTo>
                <a:lnTo>
                  <a:pt x="216906" y="254893"/>
                </a:lnTo>
                <a:cubicBezTo>
                  <a:pt x="218355" y="256333"/>
                  <a:pt x="218355" y="258494"/>
                  <a:pt x="216906" y="260294"/>
                </a:cubicBezTo>
                <a:cubicBezTo>
                  <a:pt x="215457" y="261734"/>
                  <a:pt x="212922" y="261734"/>
                  <a:pt x="211473" y="260294"/>
                </a:cubicBezTo>
                <a:lnTo>
                  <a:pt x="203142" y="251291"/>
                </a:lnTo>
                <a:lnTo>
                  <a:pt x="203142" y="302066"/>
                </a:lnTo>
                <a:cubicBezTo>
                  <a:pt x="203142" y="304227"/>
                  <a:pt x="201331" y="306027"/>
                  <a:pt x="199157" y="306027"/>
                </a:cubicBezTo>
                <a:lnTo>
                  <a:pt x="108964" y="306027"/>
                </a:lnTo>
                <a:cubicBezTo>
                  <a:pt x="107153" y="306027"/>
                  <a:pt x="105342" y="304227"/>
                  <a:pt x="105342" y="302066"/>
                </a:cubicBezTo>
                <a:lnTo>
                  <a:pt x="105342" y="251291"/>
                </a:lnTo>
                <a:lnTo>
                  <a:pt x="97011" y="260294"/>
                </a:lnTo>
                <a:cubicBezTo>
                  <a:pt x="95200" y="261734"/>
                  <a:pt x="93027" y="261734"/>
                  <a:pt x="91578" y="260294"/>
                </a:cubicBezTo>
                <a:cubicBezTo>
                  <a:pt x="90129" y="258494"/>
                  <a:pt x="90129" y="256333"/>
                  <a:pt x="91578" y="254893"/>
                </a:cubicBezTo>
                <a:lnTo>
                  <a:pt x="151707" y="195116"/>
                </a:lnTo>
                <a:close/>
                <a:moveTo>
                  <a:pt x="60459" y="195116"/>
                </a:moveTo>
                <a:cubicBezTo>
                  <a:pt x="61890" y="193675"/>
                  <a:pt x="64036" y="193675"/>
                  <a:pt x="65825" y="195116"/>
                </a:cubicBezTo>
                <a:lnTo>
                  <a:pt x="99453" y="229325"/>
                </a:lnTo>
                <a:cubicBezTo>
                  <a:pt x="100884" y="230766"/>
                  <a:pt x="100884" y="232926"/>
                  <a:pt x="99453" y="234727"/>
                </a:cubicBezTo>
                <a:cubicBezTo>
                  <a:pt x="98022" y="236167"/>
                  <a:pt x="95876" y="236167"/>
                  <a:pt x="94445" y="234727"/>
                </a:cubicBezTo>
                <a:lnTo>
                  <a:pt x="62963" y="203038"/>
                </a:lnTo>
                <a:lnTo>
                  <a:pt x="22180" y="244089"/>
                </a:lnTo>
                <a:lnTo>
                  <a:pt x="22180" y="298465"/>
                </a:lnTo>
                <a:lnTo>
                  <a:pt x="92656" y="298465"/>
                </a:lnTo>
                <a:cubicBezTo>
                  <a:pt x="94802" y="298465"/>
                  <a:pt x="96233" y="300265"/>
                  <a:pt x="96233" y="302066"/>
                </a:cubicBezTo>
                <a:cubicBezTo>
                  <a:pt x="96233" y="304227"/>
                  <a:pt x="94802" y="306027"/>
                  <a:pt x="92656" y="306027"/>
                </a:cubicBezTo>
                <a:lnTo>
                  <a:pt x="18602" y="306027"/>
                </a:lnTo>
                <a:cubicBezTo>
                  <a:pt x="16456" y="306027"/>
                  <a:pt x="15025" y="304227"/>
                  <a:pt x="15025" y="302066"/>
                </a:cubicBezTo>
                <a:lnTo>
                  <a:pt x="15025" y="251291"/>
                </a:lnTo>
                <a:lnTo>
                  <a:pt x="6081" y="260294"/>
                </a:lnTo>
                <a:cubicBezTo>
                  <a:pt x="5008" y="261734"/>
                  <a:pt x="2504" y="261734"/>
                  <a:pt x="1073" y="260294"/>
                </a:cubicBezTo>
                <a:cubicBezTo>
                  <a:pt x="-358" y="258494"/>
                  <a:pt x="-358" y="256333"/>
                  <a:pt x="1073" y="254893"/>
                </a:cubicBezTo>
                <a:lnTo>
                  <a:pt x="60459" y="195116"/>
                </a:lnTo>
                <a:close/>
                <a:moveTo>
                  <a:pt x="152836" y="34459"/>
                </a:moveTo>
                <a:cubicBezTo>
                  <a:pt x="139670" y="34459"/>
                  <a:pt x="129352" y="44778"/>
                  <a:pt x="129352" y="57944"/>
                </a:cubicBezTo>
                <a:cubicBezTo>
                  <a:pt x="129352" y="71109"/>
                  <a:pt x="139670" y="81428"/>
                  <a:pt x="152836" y="81428"/>
                </a:cubicBezTo>
                <a:cubicBezTo>
                  <a:pt x="165645" y="81428"/>
                  <a:pt x="176320" y="71109"/>
                  <a:pt x="176320" y="57944"/>
                </a:cubicBezTo>
                <a:cubicBezTo>
                  <a:pt x="176320" y="44778"/>
                  <a:pt x="165645" y="34459"/>
                  <a:pt x="152836" y="34459"/>
                </a:cubicBezTo>
                <a:close/>
                <a:moveTo>
                  <a:pt x="152836" y="26987"/>
                </a:moveTo>
                <a:cubicBezTo>
                  <a:pt x="169915" y="26987"/>
                  <a:pt x="183436" y="40864"/>
                  <a:pt x="183436" y="57944"/>
                </a:cubicBezTo>
                <a:cubicBezTo>
                  <a:pt x="183436" y="75023"/>
                  <a:pt x="169915" y="88544"/>
                  <a:pt x="152836" y="88544"/>
                </a:cubicBezTo>
                <a:cubicBezTo>
                  <a:pt x="135756" y="88544"/>
                  <a:pt x="121879" y="75023"/>
                  <a:pt x="121879" y="57944"/>
                </a:cubicBezTo>
                <a:cubicBezTo>
                  <a:pt x="121879" y="40864"/>
                  <a:pt x="135756" y="26987"/>
                  <a:pt x="152836" y="26987"/>
                </a:cubicBezTo>
                <a:close/>
                <a:moveTo>
                  <a:pt x="153630" y="7579"/>
                </a:moveTo>
                <a:cubicBezTo>
                  <a:pt x="125694" y="7579"/>
                  <a:pt x="102413" y="30680"/>
                  <a:pt x="102413" y="59193"/>
                </a:cubicBezTo>
                <a:cubicBezTo>
                  <a:pt x="102413" y="93482"/>
                  <a:pt x="142169" y="158450"/>
                  <a:pt x="153630" y="176497"/>
                </a:cubicBezTo>
                <a:cubicBezTo>
                  <a:pt x="165091" y="158450"/>
                  <a:pt x="204488" y="93482"/>
                  <a:pt x="204488" y="59193"/>
                </a:cubicBezTo>
                <a:cubicBezTo>
                  <a:pt x="204488" y="30680"/>
                  <a:pt x="181566" y="7579"/>
                  <a:pt x="153630" y="7579"/>
                </a:cubicBezTo>
                <a:close/>
                <a:moveTo>
                  <a:pt x="153630" y="0"/>
                </a:moveTo>
                <a:cubicBezTo>
                  <a:pt x="185864" y="0"/>
                  <a:pt x="212009" y="26709"/>
                  <a:pt x="212009" y="59193"/>
                </a:cubicBezTo>
                <a:cubicBezTo>
                  <a:pt x="212009" y="101062"/>
                  <a:pt x="159002" y="181911"/>
                  <a:pt x="156495" y="185520"/>
                </a:cubicBezTo>
                <a:cubicBezTo>
                  <a:pt x="155779" y="186242"/>
                  <a:pt x="154704" y="186964"/>
                  <a:pt x="153630" y="186964"/>
                </a:cubicBezTo>
                <a:cubicBezTo>
                  <a:pt x="152555" y="186964"/>
                  <a:pt x="151123" y="186242"/>
                  <a:pt x="150406" y="185520"/>
                </a:cubicBezTo>
                <a:cubicBezTo>
                  <a:pt x="148257" y="181911"/>
                  <a:pt x="94892" y="101062"/>
                  <a:pt x="94892" y="59193"/>
                </a:cubicBezTo>
                <a:cubicBezTo>
                  <a:pt x="94892" y="26709"/>
                  <a:pt x="121395" y="0"/>
                  <a:pt x="153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Arial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DFED948-28C3-854D-A82A-2B32FB7B3596}"/>
              </a:ext>
            </a:extLst>
          </p:cNvPr>
          <p:cNvCxnSpPr>
            <a:cxnSpLocks/>
          </p:cNvCxnSpPr>
          <p:nvPr/>
        </p:nvCxnSpPr>
        <p:spPr>
          <a:xfrm flipH="1" flipV="1">
            <a:off x="4041653" y="2464984"/>
            <a:ext cx="645560" cy="5426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1660CC-FCCB-6B40-A9CC-6531F29E6B78}"/>
              </a:ext>
            </a:extLst>
          </p:cNvPr>
          <p:cNvCxnSpPr>
            <a:cxnSpLocks/>
          </p:cNvCxnSpPr>
          <p:nvPr/>
        </p:nvCxnSpPr>
        <p:spPr>
          <a:xfrm flipH="1" flipV="1">
            <a:off x="4525283" y="3756956"/>
            <a:ext cx="42730" cy="90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329190C-3D50-E34B-878F-2F2F1A6C4B2F}"/>
              </a:ext>
            </a:extLst>
          </p:cNvPr>
          <p:cNvCxnSpPr>
            <a:cxnSpLocks/>
          </p:cNvCxnSpPr>
          <p:nvPr/>
        </p:nvCxnSpPr>
        <p:spPr>
          <a:xfrm flipH="1" flipV="1">
            <a:off x="4837399" y="2402312"/>
            <a:ext cx="22212" cy="6052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AEDBA68-FBFA-B149-9529-C932B34C1208}"/>
              </a:ext>
            </a:extLst>
          </p:cNvPr>
          <p:cNvCxnSpPr>
            <a:cxnSpLocks/>
          </p:cNvCxnSpPr>
          <p:nvPr/>
        </p:nvCxnSpPr>
        <p:spPr>
          <a:xfrm flipV="1">
            <a:off x="5067969" y="2704959"/>
            <a:ext cx="504298" cy="3222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3012B87-ED60-0549-81ED-90069E1751FB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5110395" y="3393181"/>
            <a:ext cx="327932" cy="314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E0188103-DB5E-1849-9B00-8C1B779A6343}"/>
              </a:ext>
            </a:extLst>
          </p:cNvPr>
          <p:cNvSpPr/>
          <p:nvPr/>
        </p:nvSpPr>
        <p:spPr>
          <a:xfrm>
            <a:off x="3676967" y="3539774"/>
            <a:ext cx="375753" cy="36196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E3C84050-9A2C-8C4D-9BEA-BE509A8DE1E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3730840" y="3600545"/>
            <a:ext cx="276706" cy="23823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1282F256-8284-1544-A98E-0FAF3DE06921}"/>
              </a:ext>
            </a:extLst>
          </p:cNvPr>
          <p:cNvSpPr/>
          <p:nvPr/>
        </p:nvSpPr>
        <p:spPr>
          <a:xfrm>
            <a:off x="3806794" y="2852153"/>
            <a:ext cx="429504" cy="4137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82EE321B-E79A-DE46-A42B-E913DF984EA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3813260" y="2895901"/>
            <a:ext cx="364274" cy="309632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AA8153B-9FEE-CB46-A761-DCC804CBA60D}"/>
              </a:ext>
            </a:extLst>
          </p:cNvPr>
          <p:cNvCxnSpPr>
            <a:cxnSpLocks/>
          </p:cNvCxnSpPr>
          <p:nvPr/>
        </p:nvCxnSpPr>
        <p:spPr>
          <a:xfrm flipH="1" flipV="1">
            <a:off x="4255167" y="3110912"/>
            <a:ext cx="447431" cy="94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 descr="A close up of a logo&#10;&#10;Description automatically generated">
            <a:extLst>
              <a:ext uri="{FF2B5EF4-FFF2-40B4-BE49-F238E27FC236}">
                <a16:creationId xmlns:a16="http://schemas.microsoft.com/office/drawing/2014/main" id="{490E2F83-959C-0544-A16D-86A3C8B91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A87B51"/>
              </a:clrFrom>
              <a:clrTo>
                <a:srgbClr val="A87B5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72" y="2810583"/>
            <a:ext cx="1654054" cy="1654054"/>
          </a:xfrm>
          <a:prstGeom prst="rect">
            <a:avLst/>
          </a:prstGeom>
        </p:spPr>
      </p:pic>
      <p:sp>
        <p:nvSpPr>
          <p:cNvPr id="85" name="Title 1">
            <a:extLst>
              <a:ext uri="{FF2B5EF4-FFF2-40B4-BE49-F238E27FC236}">
                <a16:creationId xmlns:a16="http://schemas.microsoft.com/office/drawing/2014/main" id="{4898AA3E-B157-1B48-9482-735C57EB0E46}"/>
              </a:ext>
            </a:extLst>
          </p:cNvPr>
          <p:cNvSpPr txBox="1">
            <a:spLocks/>
          </p:cNvSpPr>
          <p:nvPr/>
        </p:nvSpPr>
        <p:spPr>
          <a:xfrm>
            <a:off x="6169889" y="3498339"/>
            <a:ext cx="2692359" cy="590138"/>
          </a:xfrm>
          <a:prstGeom prst="rect">
            <a:avLst/>
          </a:prstGeom>
        </p:spPr>
        <p:txBody>
          <a:bodyPr vert="horz" lIns="68580" tIns="34290" rIns="6858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Carnets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d’épargne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€2,77 milliards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Belgique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Banques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spécialisées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BC5B6BD-0985-E34A-9F58-E0270702407D}"/>
              </a:ext>
            </a:extLst>
          </p:cNvPr>
          <p:cNvSpPr/>
          <p:nvPr/>
        </p:nvSpPr>
        <p:spPr>
          <a:xfrm>
            <a:off x="7159169" y="2448639"/>
            <a:ext cx="592571" cy="5426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87" name="Picture 29" descr="Label with solid fill">
            <a:extLst>
              <a:ext uri="{FF2B5EF4-FFF2-40B4-BE49-F238E27FC236}">
                <a16:creationId xmlns:a16="http://schemas.microsoft.com/office/drawing/2014/main" id="{5BBF9E40-662D-834C-9156-8468F99B0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34588" y="2490251"/>
            <a:ext cx="511940" cy="511940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06600755-14C5-A448-BDE7-BC3293866E5A}"/>
              </a:ext>
            </a:extLst>
          </p:cNvPr>
          <p:cNvSpPr/>
          <p:nvPr/>
        </p:nvSpPr>
        <p:spPr>
          <a:xfrm>
            <a:off x="7827800" y="2445601"/>
            <a:ext cx="567000" cy="567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89" name="Picture 29">
            <a:extLst>
              <a:ext uri="{FF2B5EF4-FFF2-40B4-BE49-F238E27FC236}">
                <a16:creationId xmlns:a16="http://schemas.microsoft.com/office/drawing/2014/main" id="{9F145245-520E-3C43-8812-F572FD020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68404" y="2445601"/>
            <a:ext cx="503765" cy="503765"/>
          </a:xfrm>
          <a:prstGeom prst="rect">
            <a:avLst/>
          </a:prstGeom>
        </p:spPr>
      </p:pic>
      <p:pic>
        <p:nvPicPr>
          <p:cNvPr id="91" name="Picture 90" descr="Text&#10;&#10;Description automatically generated">
            <a:extLst>
              <a:ext uri="{FF2B5EF4-FFF2-40B4-BE49-F238E27FC236}">
                <a16:creationId xmlns:a16="http://schemas.microsoft.com/office/drawing/2014/main" id="{A865B4B8-1CFF-F54B-A41C-901EEFE11DD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8526400" y="2445601"/>
            <a:ext cx="486000" cy="368285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9037D453-05CC-5E45-9461-6E4546707C97}"/>
              </a:ext>
            </a:extLst>
          </p:cNvPr>
          <p:cNvSpPr/>
          <p:nvPr/>
        </p:nvSpPr>
        <p:spPr>
          <a:xfrm>
            <a:off x="5747239" y="1591863"/>
            <a:ext cx="567000" cy="567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95" name="Picture 29">
            <a:extLst>
              <a:ext uri="{FF2B5EF4-FFF2-40B4-BE49-F238E27FC236}">
                <a16:creationId xmlns:a16="http://schemas.microsoft.com/office/drawing/2014/main" id="{D865A466-40F5-0740-B8B2-8018BC33E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70356" y="1608082"/>
            <a:ext cx="503765" cy="503765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1BB2B08F-1C1C-7643-8983-24222542D1F2}"/>
              </a:ext>
            </a:extLst>
          </p:cNvPr>
          <p:cNvSpPr txBox="1">
            <a:spLocks/>
          </p:cNvSpPr>
          <p:nvPr/>
        </p:nvSpPr>
        <p:spPr>
          <a:xfrm>
            <a:off x="4652156" y="1658886"/>
            <a:ext cx="1095083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Actions</a:t>
            </a: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B26F6D88-61AE-3E49-B3F2-37DDBE3A02D3}"/>
              </a:ext>
            </a:extLst>
          </p:cNvPr>
          <p:cNvSpPr txBox="1">
            <a:spLocks/>
          </p:cNvSpPr>
          <p:nvPr/>
        </p:nvSpPr>
        <p:spPr>
          <a:xfrm>
            <a:off x="1266355" y="3303127"/>
            <a:ext cx="3468131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Produits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d’assurance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2AF904C-DE89-4644-BE51-71C6721A862D}"/>
              </a:ext>
            </a:extLst>
          </p:cNvPr>
          <p:cNvSpPr/>
          <p:nvPr/>
        </p:nvSpPr>
        <p:spPr>
          <a:xfrm>
            <a:off x="1412865" y="3694495"/>
            <a:ext cx="592571" cy="5426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01" name="Picture 29" descr="Label with solid fill">
            <a:extLst>
              <a:ext uri="{FF2B5EF4-FFF2-40B4-BE49-F238E27FC236}">
                <a16:creationId xmlns:a16="http://schemas.microsoft.com/office/drawing/2014/main" id="{06CFD487-A4BB-6D40-B28A-2370BC814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55427" y="3709834"/>
            <a:ext cx="511940" cy="511940"/>
          </a:xfrm>
          <a:prstGeom prst="rect">
            <a:avLst/>
          </a:prstGeom>
        </p:spPr>
      </p:pic>
      <p:sp>
        <p:nvSpPr>
          <p:cNvPr id="102" name="Oval 101">
            <a:extLst>
              <a:ext uri="{FF2B5EF4-FFF2-40B4-BE49-F238E27FC236}">
                <a16:creationId xmlns:a16="http://schemas.microsoft.com/office/drawing/2014/main" id="{1E323538-BA16-0A43-BA89-A7246F856D37}"/>
              </a:ext>
            </a:extLst>
          </p:cNvPr>
          <p:cNvSpPr/>
          <p:nvPr/>
        </p:nvSpPr>
        <p:spPr>
          <a:xfrm>
            <a:off x="2081536" y="3671023"/>
            <a:ext cx="567000" cy="567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03" name="Picture 102" descr="Text&#10;&#10;Description automatically generated">
            <a:extLst>
              <a:ext uri="{FF2B5EF4-FFF2-40B4-BE49-F238E27FC236}">
                <a16:creationId xmlns:a16="http://schemas.microsoft.com/office/drawing/2014/main" id="{CE061F4C-33C0-5F4B-9207-BEA1FF00B8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2150067" y="3826399"/>
            <a:ext cx="443969" cy="265103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8F814D5D-D287-F548-8BFB-9EE19B71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E" dirty="0"/>
              <a:t>Durabilité et produits financiers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9B9E2D-93A1-47B0-99FC-3D62DA051A78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49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6" grpId="0" animBg="1"/>
      <p:bldP spid="59" grpId="0" animBg="1"/>
      <p:bldP spid="33" grpId="0"/>
      <p:bldP spid="34" grpId="0"/>
      <p:bldP spid="85" grpId="0"/>
      <p:bldP spid="86" grpId="0" animBg="1"/>
      <p:bldP spid="88" grpId="0" animBg="1"/>
      <p:bldP spid="94" grpId="0" animBg="1"/>
      <p:bldP spid="99" grpId="0"/>
      <p:bldP spid="100" grpId="0" animBg="1"/>
      <p:bldP spid="10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56803F-5844-484C-8702-4B8502B8B53B}"/>
              </a:ext>
            </a:extLst>
          </p:cNvPr>
          <p:cNvSpPr/>
          <p:nvPr/>
        </p:nvSpPr>
        <p:spPr>
          <a:xfrm>
            <a:off x="272974" y="1802331"/>
            <a:ext cx="4481840" cy="2788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Atténuation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changement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climatique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L'adaptation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changement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climatique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Utilisation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durable et protection des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ressources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des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ressources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marines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Transition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économie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circulaire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Prévention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contrôle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la pollution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Protection et restauration de la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des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écosystèmes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0ADC48F-B99E-4080-9CB1-00AF5DB09E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DB4B80E-503B-3A45-8C5D-37BFF2DBC133}"/>
              </a:ext>
            </a:extLst>
          </p:cNvPr>
          <p:cNvSpPr txBox="1">
            <a:spLocks/>
          </p:cNvSpPr>
          <p:nvPr/>
        </p:nvSpPr>
        <p:spPr>
          <a:xfrm>
            <a:off x="979795" y="1885465"/>
            <a:ext cx="3468131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Objectifs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environnementaux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pour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atteindre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neutralité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carbone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2050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4055C8C-98FB-874F-97B3-85F9CB49F73A}"/>
              </a:ext>
            </a:extLst>
          </p:cNvPr>
          <p:cNvSpPr txBox="1">
            <a:spLocks/>
          </p:cNvSpPr>
          <p:nvPr/>
        </p:nvSpPr>
        <p:spPr>
          <a:xfrm>
            <a:off x="4888642" y="1809238"/>
            <a:ext cx="3633165" cy="1388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>
                <a:solidFill>
                  <a:srgbClr val="0F748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Contibution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significative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min. un des 	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objectifs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environnementaux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764CD2-E560-0C48-AAD2-3C6343788995}"/>
              </a:ext>
            </a:extLst>
          </p:cNvPr>
          <p:cNvSpPr/>
          <p:nvPr/>
        </p:nvSpPr>
        <p:spPr>
          <a:xfrm>
            <a:off x="4888642" y="3987273"/>
            <a:ext cx="3633165" cy="5696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Protections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sociales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F748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087A34-8CBB-C849-8095-41515CF965B4}"/>
              </a:ext>
            </a:extLst>
          </p:cNvPr>
          <p:cNvSpPr/>
          <p:nvPr/>
        </p:nvSpPr>
        <p:spPr>
          <a:xfrm>
            <a:off x="4888642" y="3372487"/>
            <a:ext cx="3633165" cy="419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“Does not harm”</a:t>
            </a:r>
          </a:p>
        </p:txBody>
      </p:sp>
      <p:pic>
        <p:nvPicPr>
          <p:cNvPr id="8" name="Graphic 7" descr="Shield Tick with solid fill">
            <a:extLst>
              <a:ext uri="{FF2B5EF4-FFF2-40B4-BE49-F238E27FC236}">
                <a16:creationId xmlns:a16="http://schemas.microsoft.com/office/drawing/2014/main" id="{51EEC694-EA22-1C44-9BED-E288EC4D8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4563" y="4076911"/>
            <a:ext cx="453743" cy="453743"/>
          </a:xfrm>
          <a:prstGeom prst="rect">
            <a:avLst/>
          </a:prstGeom>
        </p:spPr>
      </p:pic>
      <p:pic>
        <p:nvPicPr>
          <p:cNvPr id="10" name="Graphic 9" descr="No sign with solid fill">
            <a:extLst>
              <a:ext uri="{FF2B5EF4-FFF2-40B4-BE49-F238E27FC236}">
                <a16:creationId xmlns:a16="http://schemas.microsoft.com/office/drawing/2014/main" id="{536B3F99-C43B-0B40-B358-A6B701609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4778" y="3337762"/>
            <a:ext cx="473528" cy="473528"/>
          </a:xfrm>
          <a:prstGeom prst="rect">
            <a:avLst/>
          </a:prstGeom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9A16D377-9A2D-764D-AC2A-AD5086D2E458}"/>
              </a:ext>
            </a:extLst>
          </p:cNvPr>
          <p:cNvSpPr txBox="1">
            <a:spLocks/>
          </p:cNvSpPr>
          <p:nvPr/>
        </p:nvSpPr>
        <p:spPr>
          <a:xfrm>
            <a:off x="295622" y="1093090"/>
            <a:ext cx="8563130" cy="4566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 ”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 Belge sur 2 considère la lutte contre le réchauffement climatique comme l’objectif prioritaire des banques dans leur offre durable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”</a:t>
            </a:r>
            <a:endParaRPr kumimoji="0" lang="fr-BE" sz="1200" b="1" i="0" u="none" strike="noStrike" kern="1200" cap="none" spc="225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C08A727-ED2E-954A-91C1-F6A1C2C4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Environnement et durabilité</a:t>
            </a:r>
          </a:p>
        </p:txBody>
      </p:sp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BB8E0A11-E85D-FF43-93EA-8FFDFC16D9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4239798" y="1879095"/>
            <a:ext cx="443969" cy="265103"/>
          </a:xfrm>
          <a:prstGeom prst="rect">
            <a:avLst/>
          </a:prstGeom>
        </p:spPr>
      </p:pic>
      <p:pic>
        <p:nvPicPr>
          <p:cNvPr id="17" name="Graphic 16" descr="Checkbox Ticked with solid fill">
            <a:extLst>
              <a:ext uri="{FF2B5EF4-FFF2-40B4-BE49-F238E27FC236}">
                <a16:creationId xmlns:a16="http://schemas.microsoft.com/office/drawing/2014/main" id="{8B604759-05CD-204B-A522-B16A2CB9CE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8642" y="2185550"/>
            <a:ext cx="685800" cy="685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CD4A52-250D-4A1E-8F61-20393A3128B2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461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5B68-7370-094F-A7FD-6747BC07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Caractéristiques</a:t>
            </a:r>
            <a:r>
              <a:rPr lang="en-US" dirty="0"/>
              <a:t> des </a:t>
            </a:r>
            <a:r>
              <a:rPr lang="en-US" dirty="0" err="1"/>
              <a:t>investissements</a:t>
            </a:r>
            <a:r>
              <a:rPr lang="en-US" dirty="0"/>
              <a:t> durables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6803F-5844-484C-8702-4B8502B8B53B}"/>
              </a:ext>
            </a:extLst>
          </p:cNvPr>
          <p:cNvSpPr/>
          <p:nvPr/>
        </p:nvSpPr>
        <p:spPr>
          <a:xfrm>
            <a:off x="290434" y="1807667"/>
            <a:ext cx="4481840" cy="796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300ED7-8CD1-42EA-935F-C2C2AEF2F154}"/>
              </a:ext>
            </a:extLst>
          </p:cNvPr>
          <p:cNvSpPr/>
          <p:nvPr/>
        </p:nvSpPr>
        <p:spPr>
          <a:xfrm>
            <a:off x="4890262" y="1798066"/>
            <a:ext cx="3845681" cy="7850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C2A3A9-84B6-4A95-BACD-B604A2990C56}"/>
              </a:ext>
            </a:extLst>
          </p:cNvPr>
          <p:cNvSpPr/>
          <p:nvPr/>
        </p:nvSpPr>
        <p:spPr>
          <a:xfrm>
            <a:off x="272030" y="3038049"/>
            <a:ext cx="4481840" cy="15275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98E6B73-5176-4D39-8EBF-D4E38B1C0C3A}"/>
              </a:ext>
            </a:extLst>
          </p:cNvPr>
          <p:cNvSpPr/>
          <p:nvPr/>
        </p:nvSpPr>
        <p:spPr>
          <a:xfrm>
            <a:off x="279701" y="1494508"/>
            <a:ext cx="8456243" cy="273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RISQUES &amp; OPPORTUNITES</a:t>
            </a: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0ADC48F-B99E-4080-9CB1-00AF5DB09E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DB4B80E-503B-3A45-8C5D-37BFF2DBC133}"/>
              </a:ext>
            </a:extLst>
          </p:cNvPr>
          <p:cNvSpPr txBox="1">
            <a:spLocks/>
          </p:cNvSpPr>
          <p:nvPr/>
        </p:nvSpPr>
        <p:spPr>
          <a:xfrm>
            <a:off x="592714" y="1935361"/>
            <a:ext cx="4205021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Risques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opportunités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E-S-G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4055C8C-98FB-874F-97B3-85F9CB49F73A}"/>
              </a:ext>
            </a:extLst>
          </p:cNvPr>
          <p:cNvSpPr txBox="1">
            <a:spLocks/>
          </p:cNvSpPr>
          <p:nvPr/>
        </p:nvSpPr>
        <p:spPr>
          <a:xfrm>
            <a:off x="5075317" y="1945366"/>
            <a:ext cx="3556063" cy="456671"/>
          </a:xfrm>
          <a:prstGeom prst="rect">
            <a:avLst/>
          </a:prstGeom>
        </p:spPr>
        <p:txBody>
          <a:bodyPr vert="horz" lIns="68580" tIns="34290" rIns="6858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Gestion des “principal adverse impacts”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86A6E47-34B1-6340-9A64-5AF0156B6E7F}"/>
              </a:ext>
            </a:extLst>
          </p:cNvPr>
          <p:cNvSpPr txBox="1">
            <a:spLocks/>
          </p:cNvSpPr>
          <p:nvPr/>
        </p:nvSpPr>
        <p:spPr>
          <a:xfrm>
            <a:off x="408056" y="3102697"/>
            <a:ext cx="4163944" cy="1462919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Matérialité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financière des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critères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durabilité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Impact sur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valeur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actifs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Efficience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marchés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financiers</a:t>
            </a:r>
          </a:p>
        </p:txBody>
      </p:sp>
      <p:pic>
        <p:nvPicPr>
          <p:cNvPr id="51" name="Picture 50" descr="Text&#10;&#10;Description automatically generated">
            <a:extLst>
              <a:ext uri="{FF2B5EF4-FFF2-40B4-BE49-F238E27FC236}">
                <a16:creationId xmlns:a16="http://schemas.microsoft.com/office/drawing/2014/main" id="{28F5DD9C-EDAA-374F-BCD8-2BB369BF7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8141575" y="2217470"/>
            <a:ext cx="541556" cy="32337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1DF20BB-132A-5446-B1DD-CE02068AF4EF}"/>
              </a:ext>
            </a:extLst>
          </p:cNvPr>
          <p:cNvSpPr/>
          <p:nvPr/>
        </p:nvSpPr>
        <p:spPr>
          <a:xfrm>
            <a:off x="4910021" y="3038049"/>
            <a:ext cx="3825923" cy="1527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3636A0-CAB4-C04B-AE6D-EB638F7A16AB}"/>
              </a:ext>
            </a:extLst>
          </p:cNvPr>
          <p:cNvSpPr/>
          <p:nvPr/>
        </p:nvSpPr>
        <p:spPr>
          <a:xfrm>
            <a:off x="299459" y="2674868"/>
            <a:ext cx="8456243" cy="273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RENDEMENT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00ABC40-915B-F444-A2E8-D450008EFBCA}"/>
              </a:ext>
            </a:extLst>
          </p:cNvPr>
          <p:cNvSpPr txBox="1">
            <a:spLocks/>
          </p:cNvSpPr>
          <p:nvPr/>
        </p:nvSpPr>
        <p:spPr>
          <a:xfrm>
            <a:off x="7486639" y="3557577"/>
            <a:ext cx="1309874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Préférences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investisseurs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92EBBF6-B2FA-A347-8A0D-A4EB197B36CD}"/>
              </a:ext>
            </a:extLst>
          </p:cNvPr>
          <p:cNvSpPr txBox="1">
            <a:spLocks/>
          </p:cNvSpPr>
          <p:nvPr/>
        </p:nvSpPr>
        <p:spPr>
          <a:xfrm>
            <a:off x="5075317" y="3557576"/>
            <a:ext cx="1734414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Indicateur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prédictif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rentabilité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future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93AE9798-3028-0B4F-A091-E38A82F9D1C7}"/>
              </a:ext>
            </a:extLst>
          </p:cNvPr>
          <p:cNvSpPr txBox="1">
            <a:spLocks/>
          </p:cNvSpPr>
          <p:nvPr/>
        </p:nvSpPr>
        <p:spPr>
          <a:xfrm>
            <a:off x="290434" y="896278"/>
            <a:ext cx="8563130" cy="6896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“L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 rendement financier des produits SRI est la principale motivation pour y souscrire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”</a:t>
            </a:r>
            <a:endParaRPr kumimoji="0" lang="en-US" sz="1200" b="1" i="0" u="none" strike="noStrike" kern="1200" cap="none" spc="225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98168E-4F24-1040-9F12-F0A37DA8A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AB30A4-7082-4B82-BA88-10AE1F8AC10C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489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40" grpId="0" animBg="1"/>
      <p:bldP spid="54" grpId="0" animBg="1"/>
      <p:bldP spid="33" grpId="0"/>
      <p:bldP spid="34" grpId="0"/>
      <p:bldP spid="43" grpId="0"/>
      <p:bldP spid="42" grpId="0" animBg="1"/>
      <p:bldP spid="28" grpId="0" animBg="1"/>
      <p:bldP spid="32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5B68-7370-094F-A7FD-6747BC07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Caractéristiques</a:t>
            </a:r>
            <a:r>
              <a:rPr lang="en-US" dirty="0"/>
              <a:t> des </a:t>
            </a:r>
            <a:r>
              <a:rPr lang="en-US" dirty="0" err="1"/>
              <a:t>investissements</a:t>
            </a:r>
            <a:r>
              <a:rPr lang="en-US" dirty="0"/>
              <a:t> durables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6803F-5844-484C-8702-4B8502B8B53B}"/>
              </a:ext>
            </a:extLst>
          </p:cNvPr>
          <p:cNvSpPr/>
          <p:nvPr/>
        </p:nvSpPr>
        <p:spPr>
          <a:xfrm>
            <a:off x="290434" y="1807667"/>
            <a:ext cx="4481840" cy="796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300ED7-8CD1-42EA-935F-C2C2AEF2F154}"/>
              </a:ext>
            </a:extLst>
          </p:cNvPr>
          <p:cNvSpPr/>
          <p:nvPr/>
        </p:nvSpPr>
        <p:spPr>
          <a:xfrm>
            <a:off x="4890262" y="1798066"/>
            <a:ext cx="3845681" cy="7850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C2A3A9-84B6-4A95-BACD-B604A2990C56}"/>
              </a:ext>
            </a:extLst>
          </p:cNvPr>
          <p:cNvSpPr/>
          <p:nvPr/>
        </p:nvSpPr>
        <p:spPr>
          <a:xfrm>
            <a:off x="272030" y="3038049"/>
            <a:ext cx="4481840" cy="15275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98E6B73-5176-4D39-8EBF-D4E38B1C0C3A}"/>
              </a:ext>
            </a:extLst>
          </p:cNvPr>
          <p:cNvSpPr/>
          <p:nvPr/>
        </p:nvSpPr>
        <p:spPr>
          <a:xfrm>
            <a:off x="279701" y="1494508"/>
            <a:ext cx="8456243" cy="273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RISQUES &amp; OPPORTUNITES</a:t>
            </a: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B0ADC48F-B99E-4080-9CB1-00AF5DB09E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DB4B80E-503B-3A45-8C5D-37BFF2DBC133}"/>
              </a:ext>
            </a:extLst>
          </p:cNvPr>
          <p:cNvSpPr txBox="1">
            <a:spLocks/>
          </p:cNvSpPr>
          <p:nvPr/>
        </p:nvSpPr>
        <p:spPr>
          <a:xfrm>
            <a:off x="592714" y="1935361"/>
            <a:ext cx="4205021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Risques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opportunités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E-S-G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4055C8C-98FB-874F-97B3-85F9CB49F73A}"/>
              </a:ext>
            </a:extLst>
          </p:cNvPr>
          <p:cNvSpPr txBox="1">
            <a:spLocks/>
          </p:cNvSpPr>
          <p:nvPr/>
        </p:nvSpPr>
        <p:spPr>
          <a:xfrm>
            <a:off x="5075317" y="1945366"/>
            <a:ext cx="3556063" cy="456671"/>
          </a:xfrm>
          <a:prstGeom prst="rect">
            <a:avLst/>
          </a:prstGeom>
        </p:spPr>
        <p:txBody>
          <a:bodyPr vert="horz" lIns="68580" tIns="34290" rIns="6858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Gestion des “principal adverse impacts”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86A6E47-34B1-6340-9A64-5AF0156B6E7F}"/>
              </a:ext>
            </a:extLst>
          </p:cNvPr>
          <p:cNvSpPr txBox="1">
            <a:spLocks/>
          </p:cNvSpPr>
          <p:nvPr/>
        </p:nvSpPr>
        <p:spPr>
          <a:xfrm>
            <a:off x="408056" y="3102697"/>
            <a:ext cx="4163944" cy="1462919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Matérialité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financière des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critères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durabilité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Impact sur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valeur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actifs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Efficience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marchés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financiers</a:t>
            </a:r>
          </a:p>
        </p:txBody>
      </p:sp>
      <p:pic>
        <p:nvPicPr>
          <p:cNvPr id="51" name="Picture 50" descr="Text&#10;&#10;Description automatically generated">
            <a:extLst>
              <a:ext uri="{FF2B5EF4-FFF2-40B4-BE49-F238E27FC236}">
                <a16:creationId xmlns:a16="http://schemas.microsoft.com/office/drawing/2014/main" id="{28F5DD9C-EDAA-374F-BCD8-2BB369BF7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998" b="3518"/>
          <a:stretch/>
        </p:blipFill>
        <p:spPr>
          <a:xfrm>
            <a:off x="8141575" y="2217470"/>
            <a:ext cx="541556" cy="32337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1DF20BB-132A-5446-B1DD-CE02068AF4EF}"/>
              </a:ext>
            </a:extLst>
          </p:cNvPr>
          <p:cNvSpPr/>
          <p:nvPr/>
        </p:nvSpPr>
        <p:spPr>
          <a:xfrm>
            <a:off x="4910021" y="3038049"/>
            <a:ext cx="3825923" cy="15275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3636A0-CAB4-C04B-AE6D-EB638F7A16AB}"/>
              </a:ext>
            </a:extLst>
          </p:cNvPr>
          <p:cNvSpPr/>
          <p:nvPr/>
        </p:nvSpPr>
        <p:spPr>
          <a:xfrm>
            <a:off x="299459" y="2674868"/>
            <a:ext cx="8456243" cy="273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F7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RENDEMENT</a:t>
            </a:r>
          </a:p>
        </p:txBody>
      </p:sp>
      <p:pic>
        <p:nvPicPr>
          <p:cNvPr id="4" name="Graphic 3" descr="Seesaw with solid fill">
            <a:extLst>
              <a:ext uri="{FF2B5EF4-FFF2-40B4-BE49-F238E27FC236}">
                <a16:creationId xmlns:a16="http://schemas.microsoft.com/office/drawing/2014/main" id="{D74239C0-FBF0-3C4D-A0FC-6119FEBBB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1992" y="2916369"/>
            <a:ext cx="1902713" cy="19027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00ABC40-915B-F444-A2E8-D450008EFBCA}"/>
              </a:ext>
            </a:extLst>
          </p:cNvPr>
          <p:cNvSpPr txBox="1">
            <a:spLocks/>
          </p:cNvSpPr>
          <p:nvPr/>
        </p:nvSpPr>
        <p:spPr>
          <a:xfrm>
            <a:off x="7505842" y="3010618"/>
            <a:ext cx="1309874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Préférences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investisseurs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92EBBF6-B2FA-A347-8A0D-A4EB197B36CD}"/>
              </a:ext>
            </a:extLst>
          </p:cNvPr>
          <p:cNvSpPr txBox="1">
            <a:spLocks/>
          </p:cNvSpPr>
          <p:nvPr/>
        </p:nvSpPr>
        <p:spPr>
          <a:xfrm>
            <a:off x="4946402" y="4100046"/>
            <a:ext cx="1734414" cy="456671"/>
          </a:xfrm>
          <a:prstGeom prst="rect">
            <a:avLst/>
          </a:prstGeom>
        </p:spPr>
        <p:txBody>
          <a:bodyPr vert="horz" lIns="68580" tIns="34290" rIns="68580" bIns="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Indicateur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prédictif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rentabilité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future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93AE9798-3028-0B4F-A091-E38A82F9D1C7}"/>
              </a:ext>
            </a:extLst>
          </p:cNvPr>
          <p:cNvSpPr txBox="1">
            <a:spLocks/>
          </p:cNvSpPr>
          <p:nvPr/>
        </p:nvSpPr>
        <p:spPr>
          <a:xfrm>
            <a:off x="290434" y="896278"/>
            <a:ext cx="8563130" cy="6896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CBC, </a:t>
            </a:r>
            <a:r>
              <a:rPr kumimoji="0" lang="en-GB" sz="1200" b="1" i="0" u="none" strike="noStrike" kern="1200" cap="none" spc="225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Baromètre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2021 –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 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“L</a:t>
            </a:r>
            <a:r>
              <a:rPr kumimoji="0" lang="fr-BE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 rendement financier des produits SRI est la principale motivation pour y souscrire</a:t>
            </a:r>
            <a:r>
              <a:rPr kumimoji="0" lang="en-GB" sz="1200" b="1" i="0" u="none" strike="noStrike" kern="1200" cap="none" spc="225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”</a:t>
            </a:r>
            <a:endParaRPr kumimoji="0" lang="en-US" sz="1200" b="1" i="0" u="none" strike="noStrike" kern="1200" cap="none" spc="225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98168E-4F24-1040-9F12-F0A37DA8A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A409FD-2CBB-42CA-BA22-7485BEECC9D0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8382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90B80A-AA4C-4FC5-9051-0E336F8703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B8BE0-C39A-4E17-8F57-F728B60CE6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9F50C-BE38-4BD0-BA84-9B090E1F2B9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9B732-4D16-4B50-BE42-D2F0D519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C85490-D736-5C41-9F71-8F795A9FD27E}"/>
              </a:ext>
            </a:extLst>
          </p:cNvPr>
          <p:cNvSpPr txBox="1"/>
          <p:nvPr/>
        </p:nvSpPr>
        <p:spPr>
          <a:xfrm>
            <a:off x="389008" y="1307942"/>
            <a:ext cx="6602752" cy="2375058"/>
          </a:xfrm>
          <a:prstGeom prst="rect">
            <a:avLst/>
          </a:prstGeom>
        </p:spPr>
        <p:txBody>
          <a:bodyPr vert="horz" lIns="68580" tIns="34290" rIns="6858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Principes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base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investissement</a:t>
            </a:r>
            <a:endParaRPr kumimoji="0" lang="en-GB" sz="1875" b="0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Diversification, relation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rendement-risque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horizon de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risque</a:t>
            </a:r>
            <a:endParaRPr kumimoji="0" lang="en-GB" sz="18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75" b="1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Investissements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srgbClr val="4998A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durables</a:t>
            </a: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Comportement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d’épargne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des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Belges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ligne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avec la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moyenne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européenne</a:t>
            </a:r>
            <a:endParaRPr kumimoji="0" lang="en-GB" sz="18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Offre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croissante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produits</a:t>
            </a:r>
            <a:endParaRPr kumimoji="0" lang="en-GB" sz="18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Différents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systèmes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d’information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 ratings, labels, classification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européenne</a:t>
            </a:r>
            <a:r>
              <a:rPr kumimoji="0" lang="en-GB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et </a:t>
            </a:r>
            <a:r>
              <a:rPr kumimoji="0" lang="en-GB" sz="187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taxonomie</a:t>
            </a:r>
            <a:endParaRPr kumimoji="0" lang="en-GB" sz="18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75" b="1" i="0" u="none" strike="noStrike" kern="1200" cap="none" spc="0" normalizeH="0" baseline="0" noProof="0" dirty="0">
              <a:ln>
                <a:noFill/>
              </a:ln>
              <a:solidFill>
                <a:srgbClr val="4998A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564E0-5913-42AA-9C84-09725E5AA6B7}"/>
              </a:ext>
            </a:extLst>
          </p:cNvPr>
          <p:cNvSpPr/>
          <p:nvPr/>
        </p:nvSpPr>
        <p:spPr>
          <a:xfrm>
            <a:off x="4355976" y="0"/>
            <a:ext cx="507095" cy="26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9104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7BA485-E27F-4023-BA9C-6E0E684AD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0538"/>
            <a:ext cx="9180512" cy="516403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A32BE4A-4B2B-4BA2-8550-C924113F8C41}"/>
              </a:ext>
            </a:extLst>
          </p:cNvPr>
          <p:cNvGrpSpPr/>
          <p:nvPr/>
        </p:nvGrpSpPr>
        <p:grpSpPr>
          <a:xfrm>
            <a:off x="2771800" y="875982"/>
            <a:ext cx="3769360" cy="3391535"/>
            <a:chOff x="1115616" y="1059582"/>
            <a:chExt cx="3769360" cy="3391535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DC18012B-5012-43FA-B87E-084450DE4C02}"/>
                </a:ext>
              </a:extLst>
            </p:cNvPr>
            <p:cNvSpPr/>
            <p:nvPr/>
          </p:nvSpPr>
          <p:spPr>
            <a:xfrm>
              <a:off x="1115616" y="1059582"/>
              <a:ext cx="3769360" cy="3391535"/>
            </a:xfrm>
            <a:custGeom>
              <a:avLst/>
              <a:gdLst/>
              <a:ahLst/>
              <a:cxnLst/>
              <a:rect l="l" t="t" r="r" b="b"/>
              <a:pathLst>
                <a:path w="3769359" h="3391535">
                  <a:moveTo>
                    <a:pt x="1693321" y="0"/>
                  </a:moveTo>
                  <a:lnTo>
                    <a:pt x="1647880" y="199"/>
                  </a:lnTo>
                  <a:lnTo>
                    <a:pt x="1602405" y="1628"/>
                  </a:lnTo>
                  <a:lnTo>
                    <a:pt x="1556923" y="4291"/>
                  </a:lnTo>
                  <a:lnTo>
                    <a:pt x="1511458" y="8195"/>
                  </a:lnTo>
                  <a:lnTo>
                    <a:pt x="1466037" y="13345"/>
                  </a:lnTo>
                  <a:lnTo>
                    <a:pt x="1420686" y="19746"/>
                  </a:lnTo>
                  <a:lnTo>
                    <a:pt x="1375431" y="27404"/>
                  </a:lnTo>
                  <a:lnTo>
                    <a:pt x="1330297" y="36325"/>
                  </a:lnTo>
                  <a:lnTo>
                    <a:pt x="1285310" y="46514"/>
                  </a:lnTo>
                  <a:lnTo>
                    <a:pt x="1240496" y="57976"/>
                  </a:lnTo>
                  <a:lnTo>
                    <a:pt x="1195881" y="70716"/>
                  </a:lnTo>
                  <a:lnTo>
                    <a:pt x="1151491" y="84742"/>
                  </a:lnTo>
                  <a:lnTo>
                    <a:pt x="1107351" y="100057"/>
                  </a:lnTo>
                  <a:lnTo>
                    <a:pt x="1063487" y="116668"/>
                  </a:lnTo>
                  <a:lnTo>
                    <a:pt x="1019926" y="134580"/>
                  </a:lnTo>
                  <a:lnTo>
                    <a:pt x="976692" y="153798"/>
                  </a:lnTo>
                  <a:lnTo>
                    <a:pt x="933812" y="174328"/>
                  </a:lnTo>
                  <a:lnTo>
                    <a:pt x="891312" y="196176"/>
                  </a:lnTo>
                  <a:lnTo>
                    <a:pt x="849217" y="219347"/>
                  </a:lnTo>
                  <a:lnTo>
                    <a:pt x="807553" y="243846"/>
                  </a:lnTo>
                  <a:lnTo>
                    <a:pt x="766347" y="269680"/>
                  </a:lnTo>
                  <a:lnTo>
                    <a:pt x="725892" y="296671"/>
                  </a:lnTo>
                  <a:lnTo>
                    <a:pt x="686471" y="324623"/>
                  </a:lnTo>
                  <a:lnTo>
                    <a:pt x="648087" y="353512"/>
                  </a:lnTo>
                  <a:lnTo>
                    <a:pt x="610748" y="383310"/>
                  </a:lnTo>
                  <a:lnTo>
                    <a:pt x="574457" y="413993"/>
                  </a:lnTo>
                  <a:lnTo>
                    <a:pt x="539222" y="445534"/>
                  </a:lnTo>
                  <a:lnTo>
                    <a:pt x="505047" y="477908"/>
                  </a:lnTo>
                  <a:lnTo>
                    <a:pt x="471937" y="511089"/>
                  </a:lnTo>
                  <a:lnTo>
                    <a:pt x="439899" y="545051"/>
                  </a:lnTo>
                  <a:lnTo>
                    <a:pt x="408938" y="579768"/>
                  </a:lnTo>
                  <a:lnTo>
                    <a:pt x="379059" y="615215"/>
                  </a:lnTo>
                  <a:lnTo>
                    <a:pt x="350268" y="651366"/>
                  </a:lnTo>
                  <a:lnTo>
                    <a:pt x="322571" y="688194"/>
                  </a:lnTo>
                  <a:lnTo>
                    <a:pt x="295972" y="725675"/>
                  </a:lnTo>
                  <a:lnTo>
                    <a:pt x="270478" y="763783"/>
                  </a:lnTo>
                  <a:lnTo>
                    <a:pt x="246094" y="802491"/>
                  </a:lnTo>
                  <a:lnTo>
                    <a:pt x="222825" y="841774"/>
                  </a:lnTo>
                  <a:lnTo>
                    <a:pt x="200678" y="881606"/>
                  </a:lnTo>
                  <a:lnTo>
                    <a:pt x="179657" y="921961"/>
                  </a:lnTo>
                  <a:lnTo>
                    <a:pt x="159767" y="962814"/>
                  </a:lnTo>
                  <a:lnTo>
                    <a:pt x="141016" y="1004139"/>
                  </a:lnTo>
                  <a:lnTo>
                    <a:pt x="123407" y="1045910"/>
                  </a:lnTo>
                  <a:lnTo>
                    <a:pt x="106947" y="1088101"/>
                  </a:lnTo>
                  <a:lnTo>
                    <a:pt x="91642" y="1130686"/>
                  </a:lnTo>
                  <a:lnTo>
                    <a:pt x="77495" y="1173640"/>
                  </a:lnTo>
                  <a:lnTo>
                    <a:pt x="64514" y="1216937"/>
                  </a:lnTo>
                  <a:lnTo>
                    <a:pt x="52704" y="1260551"/>
                  </a:lnTo>
                  <a:lnTo>
                    <a:pt x="42070" y="1304456"/>
                  </a:lnTo>
                  <a:lnTo>
                    <a:pt x="32617" y="1348627"/>
                  </a:lnTo>
                  <a:lnTo>
                    <a:pt x="24352" y="1393038"/>
                  </a:lnTo>
                  <a:lnTo>
                    <a:pt x="17279" y="1437663"/>
                  </a:lnTo>
                  <a:lnTo>
                    <a:pt x="11405" y="1482475"/>
                  </a:lnTo>
                  <a:lnTo>
                    <a:pt x="6734" y="1527450"/>
                  </a:lnTo>
                  <a:lnTo>
                    <a:pt x="3272" y="1572562"/>
                  </a:lnTo>
                  <a:lnTo>
                    <a:pt x="1026" y="1617785"/>
                  </a:lnTo>
                  <a:lnTo>
                    <a:pt x="0" y="1663093"/>
                  </a:lnTo>
                  <a:lnTo>
                    <a:pt x="199" y="1708460"/>
                  </a:lnTo>
                  <a:lnTo>
                    <a:pt x="1630" y="1753860"/>
                  </a:lnTo>
                  <a:lnTo>
                    <a:pt x="4298" y="1799268"/>
                  </a:lnTo>
                  <a:lnTo>
                    <a:pt x="8208" y="1844659"/>
                  </a:lnTo>
                  <a:lnTo>
                    <a:pt x="13366" y="1890005"/>
                  </a:lnTo>
                  <a:lnTo>
                    <a:pt x="19777" y="1935282"/>
                  </a:lnTo>
                  <a:lnTo>
                    <a:pt x="27447" y="1980463"/>
                  </a:lnTo>
                  <a:lnTo>
                    <a:pt x="36382" y="2025523"/>
                  </a:lnTo>
                  <a:lnTo>
                    <a:pt x="46586" y="2070436"/>
                  </a:lnTo>
                  <a:lnTo>
                    <a:pt x="58067" y="2115177"/>
                  </a:lnTo>
                  <a:lnTo>
                    <a:pt x="70828" y="2159719"/>
                  </a:lnTo>
                  <a:lnTo>
                    <a:pt x="84875" y="2204036"/>
                  </a:lnTo>
                  <a:lnTo>
                    <a:pt x="100215" y="2248104"/>
                  </a:lnTo>
                  <a:lnTo>
                    <a:pt x="116852" y="2291895"/>
                  </a:lnTo>
                  <a:lnTo>
                    <a:pt x="134792" y="2335385"/>
                  </a:lnTo>
                  <a:lnTo>
                    <a:pt x="154041" y="2378548"/>
                  </a:lnTo>
                  <a:lnTo>
                    <a:pt x="174604" y="2421357"/>
                  </a:lnTo>
                  <a:lnTo>
                    <a:pt x="196487" y="2463788"/>
                  </a:lnTo>
                  <a:lnTo>
                    <a:pt x="219694" y="2505814"/>
                  </a:lnTo>
                  <a:lnTo>
                    <a:pt x="244232" y="2547409"/>
                  </a:lnTo>
                  <a:lnTo>
                    <a:pt x="270107" y="2588547"/>
                  </a:lnTo>
                  <a:lnTo>
                    <a:pt x="298722" y="2630914"/>
                  </a:lnTo>
                  <a:lnTo>
                    <a:pt x="328780" y="2672114"/>
                  </a:lnTo>
                  <a:lnTo>
                    <a:pt x="360225" y="2712150"/>
                  </a:lnTo>
                  <a:lnTo>
                    <a:pt x="392997" y="2751022"/>
                  </a:lnTo>
                  <a:lnTo>
                    <a:pt x="427037" y="2788733"/>
                  </a:lnTo>
                  <a:lnTo>
                    <a:pt x="462287" y="2825282"/>
                  </a:lnTo>
                  <a:lnTo>
                    <a:pt x="498688" y="2860672"/>
                  </a:lnTo>
                  <a:lnTo>
                    <a:pt x="536181" y="2894903"/>
                  </a:lnTo>
                  <a:lnTo>
                    <a:pt x="574708" y="2927978"/>
                  </a:lnTo>
                  <a:lnTo>
                    <a:pt x="614210" y="2959896"/>
                  </a:lnTo>
                  <a:lnTo>
                    <a:pt x="654628" y="2990659"/>
                  </a:lnTo>
                  <a:lnTo>
                    <a:pt x="695904" y="3020269"/>
                  </a:lnTo>
                  <a:lnTo>
                    <a:pt x="737979" y="3048727"/>
                  </a:lnTo>
                  <a:lnTo>
                    <a:pt x="780795" y="3076034"/>
                  </a:lnTo>
                  <a:lnTo>
                    <a:pt x="824292" y="3102191"/>
                  </a:lnTo>
                  <a:lnTo>
                    <a:pt x="868413" y="3127200"/>
                  </a:lnTo>
                  <a:lnTo>
                    <a:pt x="913097" y="3151061"/>
                  </a:lnTo>
                  <a:lnTo>
                    <a:pt x="958288" y="3173776"/>
                  </a:lnTo>
                  <a:lnTo>
                    <a:pt x="1003925" y="3195347"/>
                  </a:lnTo>
                  <a:lnTo>
                    <a:pt x="1049951" y="3215774"/>
                  </a:lnTo>
                  <a:lnTo>
                    <a:pt x="1096307" y="3235058"/>
                  </a:lnTo>
                  <a:lnTo>
                    <a:pt x="1142933" y="3253202"/>
                  </a:lnTo>
                  <a:lnTo>
                    <a:pt x="1189772" y="3270205"/>
                  </a:lnTo>
                  <a:lnTo>
                    <a:pt x="1236765" y="3286070"/>
                  </a:lnTo>
                  <a:lnTo>
                    <a:pt x="1283853" y="3300798"/>
                  </a:lnTo>
                  <a:lnTo>
                    <a:pt x="1330977" y="3314390"/>
                  </a:lnTo>
                  <a:lnTo>
                    <a:pt x="1378079" y="3326846"/>
                  </a:lnTo>
                  <a:lnTo>
                    <a:pt x="1425100" y="3338169"/>
                  </a:lnTo>
                  <a:lnTo>
                    <a:pt x="1471982" y="3348359"/>
                  </a:lnTo>
                  <a:lnTo>
                    <a:pt x="1518665" y="3357419"/>
                  </a:lnTo>
                  <a:lnTo>
                    <a:pt x="1565091" y="3365348"/>
                  </a:lnTo>
                  <a:lnTo>
                    <a:pt x="1611202" y="3372148"/>
                  </a:lnTo>
                  <a:lnTo>
                    <a:pt x="1656938" y="3377821"/>
                  </a:lnTo>
                  <a:lnTo>
                    <a:pt x="1702242" y="3382368"/>
                  </a:lnTo>
                  <a:lnTo>
                    <a:pt x="1747053" y="3385790"/>
                  </a:lnTo>
                  <a:lnTo>
                    <a:pt x="1818369" y="3389434"/>
                  </a:lnTo>
                  <a:lnTo>
                    <a:pt x="1891676" y="3391178"/>
                  </a:lnTo>
                  <a:lnTo>
                    <a:pt x="1929056" y="3391261"/>
                  </a:lnTo>
                  <a:lnTo>
                    <a:pt x="1966907" y="3390779"/>
                  </a:lnTo>
                  <a:lnTo>
                    <a:pt x="2005223" y="3389700"/>
                  </a:lnTo>
                  <a:lnTo>
                    <a:pt x="2043993" y="3387994"/>
                  </a:lnTo>
                  <a:lnTo>
                    <a:pt x="2083209" y="3385630"/>
                  </a:lnTo>
                  <a:lnTo>
                    <a:pt x="2122863" y="3382579"/>
                  </a:lnTo>
                  <a:lnTo>
                    <a:pt x="2162946" y="3378809"/>
                  </a:lnTo>
                  <a:lnTo>
                    <a:pt x="2203450" y="3374291"/>
                  </a:lnTo>
                  <a:lnTo>
                    <a:pt x="2244365" y="3368994"/>
                  </a:lnTo>
                  <a:lnTo>
                    <a:pt x="2285683" y="3362887"/>
                  </a:lnTo>
                  <a:lnTo>
                    <a:pt x="2327396" y="3355940"/>
                  </a:lnTo>
                  <a:lnTo>
                    <a:pt x="2369494" y="3348123"/>
                  </a:lnTo>
                  <a:lnTo>
                    <a:pt x="2411970" y="3339405"/>
                  </a:lnTo>
                  <a:lnTo>
                    <a:pt x="2454814" y="3329755"/>
                  </a:lnTo>
                  <a:lnTo>
                    <a:pt x="2498019" y="3319145"/>
                  </a:lnTo>
                  <a:lnTo>
                    <a:pt x="2541574" y="3307542"/>
                  </a:lnTo>
                  <a:lnTo>
                    <a:pt x="2585473" y="3294916"/>
                  </a:lnTo>
                  <a:lnTo>
                    <a:pt x="2629705" y="3281238"/>
                  </a:lnTo>
                  <a:lnTo>
                    <a:pt x="2674263" y="3266477"/>
                  </a:lnTo>
                  <a:lnTo>
                    <a:pt x="2719137" y="3250601"/>
                  </a:lnTo>
                  <a:lnTo>
                    <a:pt x="2764320" y="3233582"/>
                  </a:lnTo>
                  <a:lnTo>
                    <a:pt x="2809802" y="3215388"/>
                  </a:lnTo>
                  <a:lnTo>
                    <a:pt x="2855575" y="3195989"/>
                  </a:lnTo>
                  <a:lnTo>
                    <a:pt x="2901631" y="3175355"/>
                  </a:lnTo>
                  <a:lnTo>
                    <a:pt x="2947960" y="3153455"/>
                  </a:lnTo>
                  <a:lnTo>
                    <a:pt x="2994553" y="3130258"/>
                  </a:lnTo>
                  <a:lnTo>
                    <a:pt x="3041404" y="3105735"/>
                  </a:lnTo>
                  <a:lnTo>
                    <a:pt x="3088502" y="3079855"/>
                  </a:lnTo>
                  <a:lnTo>
                    <a:pt x="3135839" y="3052587"/>
                  </a:lnTo>
                  <a:lnTo>
                    <a:pt x="3183406" y="3023902"/>
                  </a:lnTo>
                  <a:lnTo>
                    <a:pt x="3231195" y="2993768"/>
                  </a:lnTo>
                  <a:lnTo>
                    <a:pt x="3279198" y="2962155"/>
                  </a:lnTo>
                  <a:lnTo>
                    <a:pt x="3327404" y="2929033"/>
                  </a:lnTo>
                  <a:lnTo>
                    <a:pt x="3375807" y="2894372"/>
                  </a:lnTo>
                  <a:lnTo>
                    <a:pt x="3424397" y="2858140"/>
                  </a:lnTo>
                  <a:lnTo>
                    <a:pt x="3473166" y="2820308"/>
                  </a:lnTo>
                  <a:lnTo>
                    <a:pt x="3522105" y="2780846"/>
                  </a:lnTo>
                  <a:lnTo>
                    <a:pt x="3571205" y="2739722"/>
                  </a:lnTo>
                  <a:lnTo>
                    <a:pt x="3620457" y="2696906"/>
                  </a:lnTo>
                  <a:lnTo>
                    <a:pt x="3669854" y="2652368"/>
                  </a:lnTo>
                  <a:lnTo>
                    <a:pt x="3719387" y="2606077"/>
                  </a:lnTo>
                  <a:lnTo>
                    <a:pt x="3769046" y="2558004"/>
                  </a:lnTo>
                  <a:lnTo>
                    <a:pt x="3463518" y="2537102"/>
                  </a:lnTo>
                  <a:lnTo>
                    <a:pt x="3312689" y="2484653"/>
                  </a:lnTo>
                  <a:lnTo>
                    <a:pt x="3272471" y="2359727"/>
                  </a:lnTo>
                  <a:lnTo>
                    <a:pt x="3298777" y="2121391"/>
                  </a:lnTo>
                  <a:lnTo>
                    <a:pt x="3304955" y="2076862"/>
                  </a:lnTo>
                  <a:lnTo>
                    <a:pt x="3310628" y="2031512"/>
                  </a:lnTo>
                  <a:lnTo>
                    <a:pt x="3315739" y="1985403"/>
                  </a:lnTo>
                  <a:lnTo>
                    <a:pt x="3320227" y="1938596"/>
                  </a:lnTo>
                  <a:lnTo>
                    <a:pt x="3324036" y="1891152"/>
                  </a:lnTo>
                  <a:lnTo>
                    <a:pt x="3327105" y="1843132"/>
                  </a:lnTo>
                  <a:lnTo>
                    <a:pt x="3329377" y="1794598"/>
                  </a:lnTo>
                  <a:lnTo>
                    <a:pt x="3330793" y="1745611"/>
                  </a:lnTo>
                  <a:lnTo>
                    <a:pt x="3331294" y="1696232"/>
                  </a:lnTo>
                  <a:lnTo>
                    <a:pt x="3330822" y="1646523"/>
                  </a:lnTo>
                  <a:lnTo>
                    <a:pt x="3329317" y="1596545"/>
                  </a:lnTo>
                  <a:lnTo>
                    <a:pt x="3326722" y="1546359"/>
                  </a:lnTo>
                  <a:lnTo>
                    <a:pt x="3322977" y="1496026"/>
                  </a:lnTo>
                  <a:lnTo>
                    <a:pt x="3318024" y="1445608"/>
                  </a:lnTo>
                  <a:lnTo>
                    <a:pt x="3311805" y="1395166"/>
                  </a:lnTo>
                  <a:lnTo>
                    <a:pt x="3304260" y="1344761"/>
                  </a:lnTo>
                  <a:lnTo>
                    <a:pt x="3295332" y="1294455"/>
                  </a:lnTo>
                  <a:lnTo>
                    <a:pt x="3284961" y="1244308"/>
                  </a:lnTo>
                  <a:lnTo>
                    <a:pt x="3273089" y="1194383"/>
                  </a:lnTo>
                  <a:lnTo>
                    <a:pt x="3259657" y="1144740"/>
                  </a:lnTo>
                  <a:lnTo>
                    <a:pt x="3244606" y="1095441"/>
                  </a:lnTo>
                  <a:lnTo>
                    <a:pt x="3227879" y="1046547"/>
                  </a:lnTo>
                  <a:lnTo>
                    <a:pt x="3209416" y="998119"/>
                  </a:lnTo>
                  <a:lnTo>
                    <a:pt x="3189158" y="950219"/>
                  </a:lnTo>
                  <a:lnTo>
                    <a:pt x="3167048" y="902907"/>
                  </a:lnTo>
                  <a:lnTo>
                    <a:pt x="3143025" y="856246"/>
                  </a:lnTo>
                  <a:lnTo>
                    <a:pt x="3117033" y="810297"/>
                  </a:lnTo>
                  <a:lnTo>
                    <a:pt x="3089012" y="765120"/>
                  </a:lnTo>
                  <a:lnTo>
                    <a:pt x="3061976" y="724730"/>
                  </a:lnTo>
                  <a:lnTo>
                    <a:pt x="3033978" y="685371"/>
                  </a:lnTo>
                  <a:lnTo>
                    <a:pt x="3005042" y="647049"/>
                  </a:lnTo>
                  <a:lnTo>
                    <a:pt x="2975195" y="609769"/>
                  </a:lnTo>
                  <a:lnTo>
                    <a:pt x="2944462" y="573537"/>
                  </a:lnTo>
                  <a:lnTo>
                    <a:pt x="2912869" y="538358"/>
                  </a:lnTo>
                  <a:lnTo>
                    <a:pt x="2880443" y="504237"/>
                  </a:lnTo>
                  <a:lnTo>
                    <a:pt x="2847208" y="471181"/>
                  </a:lnTo>
                  <a:lnTo>
                    <a:pt x="2813190" y="439194"/>
                  </a:lnTo>
                  <a:lnTo>
                    <a:pt x="2778416" y="408282"/>
                  </a:lnTo>
                  <a:lnTo>
                    <a:pt x="2742911" y="378451"/>
                  </a:lnTo>
                  <a:lnTo>
                    <a:pt x="2706702" y="349707"/>
                  </a:lnTo>
                  <a:lnTo>
                    <a:pt x="2669813" y="322053"/>
                  </a:lnTo>
                  <a:lnTo>
                    <a:pt x="2632270" y="295497"/>
                  </a:lnTo>
                  <a:lnTo>
                    <a:pt x="2594101" y="270044"/>
                  </a:lnTo>
                  <a:lnTo>
                    <a:pt x="2555329" y="245699"/>
                  </a:lnTo>
                  <a:lnTo>
                    <a:pt x="2515982" y="222468"/>
                  </a:lnTo>
                  <a:lnTo>
                    <a:pt x="2476085" y="200355"/>
                  </a:lnTo>
                  <a:lnTo>
                    <a:pt x="2435664" y="179368"/>
                  </a:lnTo>
                  <a:lnTo>
                    <a:pt x="2394744" y="159511"/>
                  </a:lnTo>
                  <a:lnTo>
                    <a:pt x="2353352" y="140789"/>
                  </a:lnTo>
                  <a:lnTo>
                    <a:pt x="2311513" y="123209"/>
                  </a:lnTo>
                  <a:lnTo>
                    <a:pt x="2269253" y="106775"/>
                  </a:lnTo>
                  <a:lnTo>
                    <a:pt x="2226598" y="91494"/>
                  </a:lnTo>
                  <a:lnTo>
                    <a:pt x="2183574" y="77370"/>
                  </a:lnTo>
                  <a:lnTo>
                    <a:pt x="2140206" y="64410"/>
                  </a:lnTo>
                  <a:lnTo>
                    <a:pt x="2096521" y="52619"/>
                  </a:lnTo>
                  <a:lnTo>
                    <a:pt x="2052544" y="42001"/>
                  </a:lnTo>
                  <a:lnTo>
                    <a:pt x="2008301" y="32564"/>
                  </a:lnTo>
                  <a:lnTo>
                    <a:pt x="1963818" y="24312"/>
                  </a:lnTo>
                  <a:lnTo>
                    <a:pt x="1919120" y="17251"/>
                  </a:lnTo>
                  <a:lnTo>
                    <a:pt x="1874234" y="11386"/>
                  </a:lnTo>
                  <a:lnTo>
                    <a:pt x="1829185" y="6723"/>
                  </a:lnTo>
                  <a:lnTo>
                    <a:pt x="1784000" y="3267"/>
                  </a:lnTo>
                  <a:lnTo>
                    <a:pt x="1738703" y="1024"/>
                  </a:lnTo>
                  <a:lnTo>
                    <a:pt x="1693321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C22FACE-247C-4772-875F-044329B04213}"/>
                </a:ext>
              </a:extLst>
            </p:cNvPr>
            <p:cNvSpPr txBox="1"/>
            <p:nvPr/>
          </p:nvSpPr>
          <p:spPr>
            <a:xfrm>
              <a:off x="1368556" y="1779662"/>
              <a:ext cx="29523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3600" dirty="0">
                  <a:solidFill>
                    <a:schemeClr val="bg1"/>
                  </a:solidFill>
                  <a:latin typeface="ITC Lubalin Graph Std" panose="020B0604020202020204" charset="0"/>
                  <a:cs typeface="ITC Lubalin Graph Std" panose="020B0604020202020204" charset="0"/>
                </a:rPr>
                <a:t>Avez-vous des questions?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52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1"/>
            <a:ext cx="9505056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39193"/>
            <a:ext cx="3746500" cy="3378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843808" y="1625337"/>
            <a:ext cx="331236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BE" sz="2800" dirty="0">
                <a:solidFill>
                  <a:prstClr val="white"/>
                </a:solidFill>
                <a:latin typeface="ITC Lubalin Graph Std" panose="020B0604020202020204" charset="0"/>
                <a:cs typeface="ITC Lubalin Graph Std" panose="020B0604020202020204" charset="0"/>
              </a:rPr>
              <a:t>Les Belges </a:t>
            </a:r>
          </a:p>
          <a:p>
            <a:pPr algn="ctr">
              <a:spcAft>
                <a:spcPts val="600"/>
              </a:spcAft>
              <a:defRPr/>
            </a:pPr>
            <a:r>
              <a:rPr lang="fr-BE" sz="2800" dirty="0">
                <a:solidFill>
                  <a:prstClr val="white"/>
                </a:solidFill>
                <a:latin typeface="ITC Lubalin Graph Std" panose="020B0604020202020204" charset="0"/>
                <a:cs typeface="ITC Lubalin Graph Std" panose="020B0604020202020204" charset="0"/>
              </a:rPr>
              <a:t>et les investissements durables</a:t>
            </a:r>
            <a:endParaRPr lang="fr-FR" sz="2800" dirty="0">
              <a:solidFill>
                <a:prstClr val="white"/>
              </a:solidFill>
              <a:latin typeface="ITC Lubalin Graph Std" panose="020B0604020202020204" charset="0"/>
              <a:cs typeface="ITC Lubalin Graph Std" panose="020B060402020202020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128" y="4155925"/>
            <a:ext cx="1152375" cy="8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42373" y="195486"/>
            <a:ext cx="8229600" cy="540060"/>
          </a:xfrm>
        </p:spPr>
        <p:txBody>
          <a:bodyPr/>
          <a:lstStyle/>
          <a:p>
            <a:r>
              <a:rPr lang="fr-BE" dirty="0">
                <a:cs typeface="ITC Lubalin Graph Std" panose="020B0604020202020204" charset="0"/>
              </a:rPr>
              <a:t>Pensez-vous qu’investir durablement puisse être le moteur d’un changement positif tant au niveau environnemental que sociétal et économique ?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82341304"/>
              </p:ext>
            </p:extLst>
          </p:nvPr>
        </p:nvGraphicFramePr>
        <p:xfrm>
          <a:off x="3110167" y="1828915"/>
          <a:ext cx="3791378" cy="290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792388" y="4881963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6376" y="4249019"/>
            <a:ext cx="1180892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CA24EA4B-8BD4-4014-833A-AC2BE0BD67EA}"/>
              </a:ext>
            </a:extLst>
          </p:cNvPr>
          <p:cNvSpPr txBox="1"/>
          <p:nvPr/>
        </p:nvSpPr>
        <p:spPr>
          <a:xfrm>
            <a:off x="6151797" y="3219044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OUI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A1EA2D60-16ED-458D-8011-5F69AF969D1E}"/>
              </a:ext>
            </a:extLst>
          </p:cNvPr>
          <p:cNvSpPr txBox="1"/>
          <p:nvPr/>
        </p:nvSpPr>
        <p:spPr>
          <a:xfrm>
            <a:off x="3029120" y="3348150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60BC755-B4E6-44A8-B68A-92ED0566EBD5}"/>
              </a:ext>
            </a:extLst>
          </p:cNvPr>
          <p:cNvSpPr txBox="1"/>
          <p:nvPr/>
        </p:nvSpPr>
        <p:spPr>
          <a:xfrm>
            <a:off x="494075" y="1290763"/>
            <a:ext cx="8441361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rgbClr val="002060"/>
                </a:solidFill>
              </a:rPr>
              <a:t>Plus de 7 Belges sur 10 pensent qu’investir durablement peut être moteur de changement.</a:t>
            </a:r>
          </a:p>
        </p:txBody>
      </p:sp>
      <p:sp>
        <p:nvSpPr>
          <p:cNvPr id="13" name="Oval Callout 7">
            <a:extLst>
              <a:ext uri="{FF2B5EF4-FFF2-40B4-BE49-F238E27FC236}">
                <a16:creationId xmlns:a16="http://schemas.microsoft.com/office/drawing/2014/main" id="{47860B32-0B78-4A6D-A78D-120ECB389E82}"/>
              </a:ext>
            </a:extLst>
          </p:cNvPr>
          <p:cNvSpPr/>
          <p:nvPr/>
        </p:nvSpPr>
        <p:spPr>
          <a:xfrm>
            <a:off x="6103343" y="2424634"/>
            <a:ext cx="2651235" cy="658315"/>
          </a:xfrm>
          <a:prstGeom prst="wedgeEllipseCallout">
            <a:avLst>
              <a:gd name="adj1" fmla="val -56509"/>
              <a:gd name="adj2" fmla="val 5326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5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A0CEA-181A-4433-9223-0DA87378C362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14E26A6A-89AB-4264-A0E7-186A7FE3D9FC}"/>
              </a:ext>
            </a:extLst>
          </p:cNvPr>
          <p:cNvSpPr/>
          <p:nvPr/>
        </p:nvSpPr>
        <p:spPr>
          <a:xfrm>
            <a:off x="437554" y="1763707"/>
            <a:ext cx="2142621" cy="1236362"/>
          </a:xfrm>
          <a:prstGeom prst="roundRect">
            <a:avLst/>
          </a:prstGeom>
          <a:solidFill>
            <a:srgbClr val="D8EFF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93DD2CC7-DC3F-4FBF-9E98-790C76F48213}"/>
              </a:ext>
            </a:extLst>
          </p:cNvPr>
          <p:cNvGrpSpPr/>
          <p:nvPr/>
        </p:nvGrpSpPr>
        <p:grpSpPr>
          <a:xfrm>
            <a:off x="454774" y="1767436"/>
            <a:ext cx="2077054" cy="1236362"/>
            <a:chOff x="471193" y="1056257"/>
            <a:chExt cx="2341490" cy="1236362"/>
          </a:xfrm>
          <a:solidFill>
            <a:srgbClr val="D8EFF8"/>
          </a:solidFill>
        </p:grpSpPr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D0AF8C16-3FE4-4121-A92D-1CC43744F632}"/>
                </a:ext>
              </a:extLst>
            </p:cNvPr>
            <p:cNvSpPr txBox="1"/>
            <p:nvPr/>
          </p:nvSpPr>
          <p:spPr>
            <a:xfrm>
              <a:off x="471193" y="1511133"/>
              <a:ext cx="69303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200" b="1" noProof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NON</a:t>
              </a:r>
            </a:p>
          </p:txBody>
        </p:sp>
        <p:graphicFrame>
          <p:nvGraphicFramePr>
            <p:cNvPr id="26" name="Chart 15">
              <a:extLst>
                <a:ext uri="{FF2B5EF4-FFF2-40B4-BE49-F238E27FC236}">
                  <a16:creationId xmlns:a16="http://schemas.microsoft.com/office/drawing/2014/main" id="{3C38EC17-1BB9-4B4F-8A31-7546286998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98415930"/>
                </p:ext>
              </p:extLst>
            </p:nvPr>
          </p:nvGraphicFramePr>
          <p:xfrm>
            <a:off x="714963" y="1056257"/>
            <a:ext cx="1948213" cy="12363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B14086AC-4A4E-4B34-BD28-3974BB28BA5D}"/>
                </a:ext>
              </a:extLst>
            </p:cNvPr>
            <p:cNvSpPr txBox="1"/>
            <p:nvPr/>
          </p:nvSpPr>
          <p:spPr>
            <a:xfrm>
              <a:off x="2212754" y="1444389"/>
              <a:ext cx="599929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sz="1200" b="1" noProof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OUI</a:t>
              </a:r>
            </a:p>
          </p:txBody>
        </p:sp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3285EA5E-2DC5-43EC-BD54-C30A1C4F9FD6}"/>
              </a:ext>
            </a:extLst>
          </p:cNvPr>
          <p:cNvSpPr txBox="1"/>
          <p:nvPr/>
        </p:nvSpPr>
        <p:spPr>
          <a:xfrm>
            <a:off x="1187810" y="1734231"/>
            <a:ext cx="575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 b="1" dirty="0">
                <a:solidFill>
                  <a:schemeClr val="tx2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35307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6446" y="163332"/>
            <a:ext cx="8229600" cy="540060"/>
          </a:xfrm>
        </p:spPr>
        <p:txBody>
          <a:bodyPr/>
          <a:lstStyle/>
          <a:p>
            <a:r>
              <a:rPr lang="fr-FR" dirty="0">
                <a:cs typeface="ITC Lubalin Graph Std" panose="020B0604020202020204" charset="0"/>
              </a:rPr>
              <a:t>Selon vous, la crise Covid-19 a-t-elle accentué la tendance à l'investissement socialement responsable ?</a:t>
            </a:r>
            <a:endParaRPr lang="fr-BE" dirty="0"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655032858"/>
              </p:ext>
            </p:extLst>
          </p:nvPr>
        </p:nvGraphicFramePr>
        <p:xfrm>
          <a:off x="2482971" y="1419622"/>
          <a:ext cx="3791378" cy="290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800944" y="486074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6376" y="4249019"/>
            <a:ext cx="1180892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CA24EA4B-8BD4-4014-833A-AC2BE0BD67EA}"/>
              </a:ext>
            </a:extLst>
          </p:cNvPr>
          <p:cNvSpPr txBox="1"/>
          <p:nvPr/>
        </p:nvSpPr>
        <p:spPr>
          <a:xfrm>
            <a:off x="5203038" y="2001009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OUI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A1EA2D60-16ED-458D-8011-5F69AF969D1E}"/>
              </a:ext>
            </a:extLst>
          </p:cNvPr>
          <p:cNvSpPr txBox="1"/>
          <p:nvPr/>
        </p:nvSpPr>
        <p:spPr>
          <a:xfrm>
            <a:off x="4458280" y="4093849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4991643-0C56-4C80-9870-AF3D36D756A7}"/>
              </a:ext>
            </a:extLst>
          </p:cNvPr>
          <p:cNvSpPr txBox="1"/>
          <p:nvPr/>
        </p:nvSpPr>
        <p:spPr>
          <a:xfrm>
            <a:off x="490228" y="1009060"/>
            <a:ext cx="8402251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Belge sur 4 pense que la crise sanitaire a favorisé l’investissement </a:t>
            </a:r>
            <a:r>
              <a:rPr lang="fr-BE" sz="1600" dirty="0">
                <a:solidFill>
                  <a:srgbClr val="002060"/>
                </a:solidFill>
              </a:rPr>
              <a:t>socialement responsable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A3A706A2-337A-4A06-99E8-A737D3124023}"/>
              </a:ext>
            </a:extLst>
          </p:cNvPr>
          <p:cNvSpPr txBox="1"/>
          <p:nvPr/>
        </p:nvSpPr>
        <p:spPr>
          <a:xfrm>
            <a:off x="1249958" y="2333863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ne sais pas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78421-CAA3-4F0D-A807-C581D8334C71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Oval Callout 7">
            <a:extLst>
              <a:ext uri="{FF2B5EF4-FFF2-40B4-BE49-F238E27FC236}">
                <a16:creationId xmlns:a16="http://schemas.microsoft.com/office/drawing/2014/main" id="{8E1F23CF-F8BB-45CD-9B79-022FDE627334}"/>
              </a:ext>
            </a:extLst>
          </p:cNvPr>
          <p:cNvSpPr/>
          <p:nvPr/>
        </p:nvSpPr>
        <p:spPr>
          <a:xfrm>
            <a:off x="5819118" y="1952134"/>
            <a:ext cx="2243430" cy="964218"/>
          </a:xfrm>
          <a:prstGeom prst="wedgeEllipseCallout">
            <a:avLst>
              <a:gd name="adj1" fmla="val -72241"/>
              <a:gd name="adj2" fmla="val 1256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5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 </a:t>
            </a:r>
          </a:p>
        </p:txBody>
      </p:sp>
    </p:spTree>
    <p:extLst>
      <p:ext uri="{BB962C8B-B14F-4D97-AF65-F5344CB8AC3E}">
        <p14:creationId xmlns:p14="http://schemas.microsoft.com/office/powerpoint/2010/main" val="375017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854750967"/>
              </p:ext>
            </p:extLst>
          </p:nvPr>
        </p:nvGraphicFramePr>
        <p:xfrm>
          <a:off x="2482971" y="1651809"/>
          <a:ext cx="3791378" cy="290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800944" y="486074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6376" y="4249019"/>
            <a:ext cx="1180892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CA24EA4B-8BD4-4014-833A-AC2BE0BD67EA}"/>
              </a:ext>
            </a:extLst>
          </p:cNvPr>
          <p:cNvSpPr txBox="1"/>
          <p:nvPr/>
        </p:nvSpPr>
        <p:spPr>
          <a:xfrm>
            <a:off x="5008465" y="2017097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OUI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A1EA2D60-16ED-458D-8011-5F69AF969D1E}"/>
              </a:ext>
            </a:extLst>
          </p:cNvPr>
          <p:cNvSpPr txBox="1"/>
          <p:nvPr/>
        </p:nvSpPr>
        <p:spPr>
          <a:xfrm>
            <a:off x="4503698" y="4348037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4991643-0C56-4C80-9870-AF3D36D756A7}"/>
              </a:ext>
            </a:extLst>
          </p:cNvPr>
          <p:cNvSpPr txBox="1"/>
          <p:nvPr/>
        </p:nvSpPr>
        <p:spPr>
          <a:xfrm>
            <a:off x="421641" y="1275606"/>
            <a:ext cx="8441361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Belge sur 3 se tournerait davantage vers des investissements </a:t>
            </a:r>
            <a:r>
              <a:rPr lang="fr-BE" sz="1600" dirty="0">
                <a:solidFill>
                  <a:srgbClr val="002060"/>
                </a:solidFill>
              </a:rPr>
              <a:t>socialement responsables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suite aux </a:t>
            </a:r>
            <a:r>
              <a:rPr lang="fr-BE" sz="1600" dirty="0">
                <a:solidFill>
                  <a:srgbClr val="002060"/>
                </a:solidFill>
              </a:rPr>
              <a:t>récents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événements.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A3A706A2-337A-4A06-99E8-A737D3124023}"/>
              </a:ext>
            </a:extLst>
          </p:cNvPr>
          <p:cNvSpPr txBox="1"/>
          <p:nvPr/>
        </p:nvSpPr>
        <p:spPr>
          <a:xfrm>
            <a:off x="1330413" y="2571750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ne sais pas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95789-08B2-49DB-BFDE-647961007554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6446" y="231490"/>
            <a:ext cx="8750822" cy="540060"/>
          </a:xfrm>
        </p:spPr>
        <p:txBody>
          <a:bodyPr/>
          <a:lstStyle/>
          <a:p>
            <a:r>
              <a:rPr lang="fr-FR" sz="1800" dirty="0">
                <a:cs typeface="ITC Lubalin Graph Std" panose="020B0604020202020204" charset="0"/>
              </a:rPr>
              <a:t>Suite aux événements inédits des derniers mois (crise sanitaire, catastrophes environnementales), envisageriez-vous de vous tourner (davantage) vers des investissements SR ?</a:t>
            </a:r>
            <a:endParaRPr lang="fr-BE" sz="1800" dirty="0">
              <a:cs typeface="ITC Lubalin Graph Std" panose="020B0604020202020204" charset="0"/>
            </a:endParaRPr>
          </a:p>
        </p:txBody>
      </p:sp>
      <p:sp>
        <p:nvSpPr>
          <p:cNvPr id="24" name="Oval Callout 7">
            <a:extLst>
              <a:ext uri="{FF2B5EF4-FFF2-40B4-BE49-F238E27FC236}">
                <a16:creationId xmlns:a16="http://schemas.microsoft.com/office/drawing/2014/main" id="{7A5A4EC4-A592-48B3-B135-CD92F717172E}"/>
              </a:ext>
            </a:extLst>
          </p:cNvPr>
          <p:cNvSpPr/>
          <p:nvPr/>
        </p:nvSpPr>
        <p:spPr>
          <a:xfrm>
            <a:off x="5575009" y="2472111"/>
            <a:ext cx="2772996" cy="858844"/>
          </a:xfrm>
          <a:prstGeom prst="wedgeEllipseCallout">
            <a:avLst>
              <a:gd name="adj1" fmla="val -64531"/>
              <a:gd name="adj2" fmla="val 842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37%</a:t>
            </a:r>
            <a:r>
              <a:rPr kumimoji="0" lang="fr-FR" sz="105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18-34 </a:t>
            </a:r>
          </a:p>
          <a:p>
            <a:pPr algn="ctr">
              <a:defRPr/>
            </a:pPr>
            <a:r>
              <a:rPr kumimoji="0" lang="fr-FR" sz="1050" b="1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48%</a:t>
            </a:r>
            <a:r>
              <a:rPr kumimoji="0" lang="fr-FR" sz="1050" b="0" i="0" u="none" strike="noStrike" kern="1200" cap="none" spc="0" normalizeH="0" baseline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</p:spTree>
    <p:extLst>
      <p:ext uri="{BB962C8B-B14F-4D97-AF65-F5344CB8AC3E}">
        <p14:creationId xmlns:p14="http://schemas.microsoft.com/office/powerpoint/2010/main" val="87416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96EA94C-3FC6-45EB-8B97-2E5355F26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656995"/>
              </p:ext>
            </p:extLst>
          </p:nvPr>
        </p:nvGraphicFramePr>
        <p:xfrm>
          <a:off x="429656" y="1850279"/>
          <a:ext cx="7434400" cy="319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59482"/>
            <a:ext cx="8478236" cy="540060"/>
          </a:xfrm>
        </p:spPr>
        <p:txBody>
          <a:bodyPr/>
          <a:lstStyle/>
          <a:p>
            <a:r>
              <a:rPr lang="fr-FR" sz="1800" dirty="0">
                <a:cs typeface="ITC Lubalin Graph Std" panose="020B0604020202020204" charset="0"/>
              </a:rPr>
              <a:t>Et suite aux événements inédits des derniers mois, vers quels types d’investissements SR vous tournez-vous ou vous tourneriez-vous en priorité ?</a:t>
            </a:r>
            <a:endParaRPr lang="nl-BE" sz="1800" dirty="0">
              <a:cs typeface="ITC Lubalin Graph Std" panose="020B060402020202020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738000" y="4857175"/>
            <a:ext cx="7668000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Ceux qui 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 tourneraient davantage vers des investissements durables suite aux derniers évènements 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(n=347)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84368" y="4249019"/>
            <a:ext cx="1252900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C76CC11A-0E89-4B1C-A959-47026255D50D}"/>
              </a:ext>
            </a:extLst>
          </p:cNvPr>
          <p:cNvSpPr txBox="1"/>
          <p:nvPr/>
        </p:nvSpPr>
        <p:spPr>
          <a:xfrm>
            <a:off x="490229" y="1082791"/>
            <a:ext cx="8478236" cy="58477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Parmi les Belges qui se tourneraient en priorité vers un investissement </a:t>
            </a:r>
            <a:r>
              <a:rPr lang="fr-BE" sz="1600" dirty="0">
                <a:solidFill>
                  <a:srgbClr val="002060"/>
                </a:solidFill>
              </a:rPr>
              <a:t>socialement responsable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6 sur 10 </a:t>
            </a:r>
            <a:r>
              <a:rPr lang="fr-BE" sz="1600" dirty="0">
                <a:solidFill>
                  <a:srgbClr val="002060"/>
                </a:solidFill>
              </a:rPr>
              <a:t>voient une priorité dans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la dimension environnementale.</a:t>
            </a:r>
          </a:p>
        </p:txBody>
      </p:sp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23EC10FA-6D79-4C86-BA24-46D74C852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755898"/>
              </p:ext>
            </p:extLst>
          </p:nvPr>
        </p:nvGraphicFramePr>
        <p:xfrm>
          <a:off x="193346" y="1982386"/>
          <a:ext cx="3843064" cy="25583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2776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 encourage notamment la dimension </a:t>
                      </a:r>
                      <a:r>
                        <a:rPr lang="fr-FR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environnementale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776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 encourage notamment la dimension </a:t>
                      </a:r>
                      <a:r>
                        <a:rPr lang="fr-FR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sociale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1121420"/>
                  </a:ext>
                </a:extLst>
              </a:tr>
              <a:tr h="852776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 encourage notamment la dimension </a:t>
                      </a:r>
                      <a:r>
                        <a:rPr lang="fr-FR" sz="1400" b="1" i="0" u="none" strike="noStrike" dirty="0">
                          <a:solidFill>
                            <a:srgbClr val="1F497D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économique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60433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0D1179A-F5FB-4CB5-8FCE-587D117E981D}"/>
              </a:ext>
            </a:extLst>
          </p:cNvPr>
          <p:cNvSpPr txBox="1"/>
          <p:nvPr/>
        </p:nvSpPr>
        <p:spPr>
          <a:xfrm>
            <a:off x="429656" y="170257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investissement...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F037BB-5DB1-415E-8A11-1D49B8FD51E0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à coins arrondis 8">
            <a:extLst>
              <a:ext uri="{FF2B5EF4-FFF2-40B4-BE49-F238E27FC236}">
                <a16:creationId xmlns:a16="http://schemas.microsoft.com/office/drawing/2014/main" id="{21E43792-BA9D-4414-8082-5F88D6E2A8E9}"/>
              </a:ext>
            </a:extLst>
          </p:cNvPr>
          <p:cNvSpPr/>
          <p:nvPr/>
        </p:nvSpPr>
        <p:spPr>
          <a:xfrm>
            <a:off x="6794988" y="2314698"/>
            <a:ext cx="2179793" cy="25705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00" b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69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Rectangle à coins arrondis 8">
            <a:extLst>
              <a:ext uri="{FF2B5EF4-FFF2-40B4-BE49-F238E27FC236}">
                <a16:creationId xmlns:a16="http://schemas.microsoft.com/office/drawing/2014/main" id="{444F105A-DD41-4876-BBD7-DF712750C375}"/>
              </a:ext>
            </a:extLst>
          </p:cNvPr>
          <p:cNvSpPr/>
          <p:nvPr/>
        </p:nvSpPr>
        <p:spPr>
          <a:xfrm>
            <a:off x="5655276" y="3218736"/>
            <a:ext cx="2585978" cy="25705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34%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non-investisseurs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59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CF98-E399-477B-BE0D-02BDC82360BB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914403007"/>
              </p:ext>
            </p:extLst>
          </p:nvPr>
        </p:nvGraphicFramePr>
        <p:xfrm>
          <a:off x="2693931" y="1706279"/>
          <a:ext cx="3791378" cy="290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800944" y="4860749"/>
            <a:ext cx="7611534" cy="3182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Base:	</a:t>
            </a:r>
            <a:r>
              <a:rPr kumimoji="0" lang="nl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(n=1074)</a:t>
            </a:r>
          </a:p>
          <a:p>
            <a:pPr marL="0" marR="0" lvl="0" indent="0" algn="l" defTabSz="924282" rtl="0" eaLnBrk="1" fontAlgn="base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0A33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6376" y="4249019"/>
            <a:ext cx="1180892" cy="7920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 descr="CBC_RGB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8" y="4577436"/>
            <a:ext cx="522958" cy="408791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CA24EA4B-8BD4-4014-833A-AC2BE0BD67EA}"/>
              </a:ext>
            </a:extLst>
          </p:cNvPr>
          <p:cNvSpPr txBox="1"/>
          <p:nvPr/>
        </p:nvSpPr>
        <p:spPr>
          <a:xfrm>
            <a:off x="5165683" y="1948677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14B2E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OUI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A1EA2D60-16ED-458D-8011-5F69AF969D1E}"/>
              </a:ext>
            </a:extLst>
          </p:cNvPr>
          <p:cNvSpPr txBox="1"/>
          <p:nvPr/>
        </p:nvSpPr>
        <p:spPr>
          <a:xfrm>
            <a:off x="2573395" y="3527725"/>
            <a:ext cx="2142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4991643-0C56-4C80-9870-AF3D36D756A7}"/>
              </a:ext>
            </a:extLst>
          </p:cNvPr>
          <p:cNvSpPr txBox="1"/>
          <p:nvPr/>
        </p:nvSpPr>
        <p:spPr>
          <a:xfrm>
            <a:off x="421641" y="1120413"/>
            <a:ext cx="8441361" cy="33855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Près d’1 Belge sur 2 serait encouragé à investir durablement.</a:t>
            </a:r>
          </a:p>
        </p:txBody>
      </p:sp>
      <p:sp>
        <p:nvSpPr>
          <p:cNvPr id="15" name="Oval Callout 7">
            <a:extLst>
              <a:ext uri="{FF2B5EF4-FFF2-40B4-BE49-F238E27FC236}">
                <a16:creationId xmlns:a16="http://schemas.microsoft.com/office/drawing/2014/main" id="{7EA40FF3-D1AD-4FAA-875C-AEA5092F3DDA}"/>
              </a:ext>
            </a:extLst>
          </p:cNvPr>
          <p:cNvSpPr/>
          <p:nvPr/>
        </p:nvSpPr>
        <p:spPr>
          <a:xfrm>
            <a:off x="5921806" y="3020143"/>
            <a:ext cx="3114690" cy="1090947"/>
          </a:xfrm>
          <a:prstGeom prst="wedgeEllipseCallout">
            <a:avLst>
              <a:gd name="adj1" fmla="val -66282"/>
              <a:gd name="adj2" fmla="val -264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61%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18-24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50%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25-44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parmi les investisseurs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E1595-E156-4B70-892F-9913D4DC293A}"/>
              </a:ext>
            </a:extLst>
          </p:cNvPr>
          <p:cNvSpPr/>
          <p:nvPr/>
        </p:nvSpPr>
        <p:spPr>
          <a:xfrm>
            <a:off x="4211960" y="51470"/>
            <a:ext cx="720080" cy="17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3603" y="123478"/>
            <a:ext cx="8229600" cy="540060"/>
          </a:xfrm>
        </p:spPr>
        <p:txBody>
          <a:bodyPr/>
          <a:lstStyle/>
          <a:p>
            <a:r>
              <a:rPr lang="fr-FR" dirty="0">
                <a:cs typeface="ITC Lubalin Graph Std" panose="020B0604020202020204" charset="0"/>
              </a:rPr>
              <a:t>Le caractère socialement responsable de certains investissements pourrait-il vous encourager à investir (davantage)?</a:t>
            </a:r>
            <a:endParaRPr lang="fr-BE" dirty="0">
              <a:cs typeface="ITC Lubalin Graph St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31139"/>
      </p:ext>
    </p:extLst>
  </p:cSld>
  <p:clrMapOvr>
    <a:masterClrMapping/>
  </p:clrMapOvr>
</p:sld>
</file>

<file path=ppt/theme/theme1.xml><?xml version="1.0" encoding="utf-8"?>
<a:theme xmlns:a="http://schemas.openxmlformats.org/drawingml/2006/main" name="16-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16-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16-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4998A3"/>
      </a:dk2>
      <a:lt2>
        <a:srgbClr val="E7E6E6"/>
      </a:lt2>
      <a:accent1>
        <a:srgbClr val="4998A3"/>
      </a:accent1>
      <a:accent2>
        <a:srgbClr val="4472C4"/>
      </a:accent2>
      <a:accent3>
        <a:srgbClr val="808080"/>
      </a:accent3>
      <a:accent4>
        <a:srgbClr val="ED7D31"/>
      </a:accent4>
      <a:accent5>
        <a:srgbClr val="5B9BD5"/>
      </a:accent5>
      <a:accent6>
        <a:srgbClr val="A5A5A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16-9.thmx</Template>
  <TotalTime>0</TotalTime>
  <Words>2452</Words>
  <Application>Microsoft Office PowerPoint</Application>
  <PresentationFormat>Affichage à l'écran (16:9)</PresentationFormat>
  <Paragraphs>421</Paragraphs>
  <Slides>37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37</vt:i4>
      </vt:variant>
    </vt:vector>
  </HeadingPairs>
  <TitlesOfParts>
    <vt:vector size="49" baseType="lpstr">
      <vt:lpstr>ITC Lubalin Graph Std</vt:lpstr>
      <vt:lpstr>Lato Light</vt:lpstr>
      <vt:lpstr>Verdana</vt:lpstr>
      <vt:lpstr>Calibri</vt:lpstr>
      <vt:lpstr>Cambria Math</vt:lpstr>
      <vt:lpstr>ITC Lubalin Graph Std Book</vt:lpstr>
      <vt:lpstr>Arial</vt:lpstr>
      <vt:lpstr>Calibri Light</vt:lpstr>
      <vt:lpstr>16-9</vt:lpstr>
      <vt:lpstr>1_16-9</vt:lpstr>
      <vt:lpstr>2_16-9</vt:lpstr>
      <vt:lpstr>Office Theme</vt:lpstr>
      <vt:lpstr>Présentation PowerPoint</vt:lpstr>
      <vt:lpstr>Présentation PowerPoint</vt:lpstr>
      <vt:lpstr>Enquête réalisée par le bureau </vt:lpstr>
      <vt:lpstr>Présentation PowerPoint</vt:lpstr>
      <vt:lpstr>Pensez-vous qu’investir durablement puisse être le moteur d’un changement positif tant au niveau environnemental que sociétal et économique ?</vt:lpstr>
      <vt:lpstr>Selon vous, la crise Covid-19 a-t-elle accentué la tendance à l'investissement socialement responsable ?</vt:lpstr>
      <vt:lpstr>Suite aux événements inédits des derniers mois (crise sanitaire, catastrophes environnementales), envisageriez-vous de vous tourner (davantage) vers des investissements SR ?</vt:lpstr>
      <vt:lpstr>Et suite aux événements inédits des derniers mois, vers quels types d’investissements SR vous tournez-vous ou vous tourneriez-vous en priorité ?</vt:lpstr>
      <vt:lpstr>Le caractère socialement responsable de certains investissements pourrait-il vous encourager à investir (davantage)?</vt:lpstr>
      <vt:lpstr>Via quel(s) produit(s) pensez-vous qu’il soit possible d’investir de façon socialement responsable?</vt:lpstr>
      <vt:lpstr>Seriez-vous intéressé(e) de souscrire une épargne-pension SRI ou de transférer votre épargne-pension vers une épargne-pension SRI ?</vt:lpstr>
      <vt:lpstr>Quelle(s) sont/seraient vos principale(s) motivation(s) à souscrire des produits SRI?</vt:lpstr>
      <vt:lpstr>Selon vous, le rendement des investissements socialement responsables est … ?</vt:lpstr>
      <vt:lpstr>Dans quelle mesure estimez-vous être informé(e) à propos des produits SRI?</vt:lpstr>
      <vt:lpstr>Selon vous, qu’est-ce qu’un investissement durable ou socialement responsable ?</vt:lpstr>
      <vt:lpstr>Parmi les 17 objectifs de développement durable définis par l’ONU, quels sont les 5 objectifs que les banques devraient prioritairement prendre en compte dans leur offre de produits SRI?</vt:lpstr>
      <vt:lpstr>Présentation PowerPoint</vt:lpstr>
      <vt:lpstr>Mettez-vous actuellement de l’argent de côté ?</vt:lpstr>
      <vt:lpstr>La crise Covid-19 a-t-elle modifié votre comportement en matière d’épargne ?</vt:lpstr>
      <vt:lpstr>Quel montant mettez-vous de côté mensuellement ? </vt:lpstr>
      <vt:lpstr>Pour quelle durée envisagez-vous de bloquer l’argent que vous mettez de côté ? </vt:lpstr>
      <vt:lpstr>Sous quelle(s) forme(s) mettez-vous de l’argent de côté ? </vt:lpstr>
      <vt:lpstr>Quels sont les critères auxquels vous accordez de l’importance lorsque vous placez votre argent ? </vt:lpstr>
      <vt:lpstr>Présentation PowerPoint</vt:lpstr>
      <vt:lpstr>Comportement de l’épargnant et principes de base en investissement</vt:lpstr>
      <vt:lpstr>Principes de base en investissement</vt:lpstr>
      <vt:lpstr>Principes de base en investissement</vt:lpstr>
      <vt:lpstr>Principes de base en investissement</vt:lpstr>
      <vt:lpstr>Comportement de l’épargnant et durabilité –  Outils d’aide à la décision </vt:lpstr>
      <vt:lpstr>Présentation PowerPoint</vt:lpstr>
      <vt:lpstr>Investissement et durabilité – Vers un langage commun?</vt:lpstr>
      <vt:lpstr>Durabilité et produits financiers</vt:lpstr>
      <vt:lpstr>Environnement et durabilité</vt:lpstr>
      <vt:lpstr>Caractéristiques des investissements durables </vt:lpstr>
      <vt:lpstr>Caractéristiques des investissements durables </vt:lpstr>
      <vt:lpstr>Conclusions</vt:lpstr>
      <vt:lpstr>Présentation PowerPoint</vt:lpstr>
    </vt:vector>
  </TitlesOfParts>
  <Company>KBC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jd07540</dc:creator>
  <cp:lastModifiedBy>Fabien Tyteca</cp:lastModifiedBy>
  <cp:revision>1490</cp:revision>
  <cp:lastPrinted>2019-10-01T10:30:57Z</cp:lastPrinted>
  <dcterms:created xsi:type="dcterms:W3CDTF">2014-08-05T14:54:02Z</dcterms:created>
  <dcterms:modified xsi:type="dcterms:W3CDTF">2021-11-13T12:00:48Z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MSIP_Label_a5a63cc4-2ec6-44d2-91a5-2f2bdabdec44_Enabled">
    <vt:lpwstr>true</vt:lpwstr>
  </property>
  <property fmtid="{D5CDD505-2E9C-101B-9397-08002B2CF9AE}" pid="4" name="MSIP_Label_a5a63cc4-2ec6-44d2-91a5-2f2bdabdec44_SetDate">
    <vt:lpwstr>2021-11-13T12:00:46Z</vt:lpwstr>
  </property>
  <property fmtid="{D5CDD505-2E9C-101B-9397-08002B2CF9AE}" pid="5" name="MSIP_Label_a5a63cc4-2ec6-44d2-91a5-2f2bdabdec44_Method">
    <vt:lpwstr>Privileged</vt:lpwstr>
  </property>
  <property fmtid="{D5CDD505-2E9C-101B-9397-08002B2CF9AE}" pid="6" name="MSIP_Label_a5a63cc4-2ec6-44d2-91a5-2f2bdabdec44_Name">
    <vt:lpwstr>a5a63cc4-2ec6-44d2-91a5-2f2bdabdec44</vt:lpwstr>
  </property>
  <property fmtid="{D5CDD505-2E9C-101B-9397-08002B2CF9AE}" pid="7" name="MSIP_Label_a5a63cc4-2ec6-44d2-91a5-2f2bdabdec44_SiteId">
    <vt:lpwstr>64af2aee-7d6c-49ac-a409-192d3fee73b8</vt:lpwstr>
  </property>
  <property fmtid="{D5CDD505-2E9C-101B-9397-08002B2CF9AE}" pid="8" name="MSIP_Label_a5a63cc4-2ec6-44d2-91a5-2f2bdabdec44_ActionId">
    <vt:lpwstr>73fca653-8221-47c7-9c83-183f530380d4</vt:lpwstr>
  </property>
  <property fmtid="{D5CDD505-2E9C-101B-9397-08002B2CF9AE}" pid="9" name="MSIP_Label_a5a63cc4-2ec6-44d2-91a5-2f2bdabdec44_ContentBits">
    <vt:lpwstr>1</vt:lpwstr>
  </property>
</Properties>
</file>